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54"/>
  </p:notesMasterIdLst>
  <p:handoutMasterIdLst>
    <p:handoutMasterId r:id="rId55"/>
  </p:handoutMasterIdLst>
  <p:sldIdLst>
    <p:sldId id="267" r:id="rId2"/>
    <p:sldId id="271" r:id="rId3"/>
    <p:sldId id="322" r:id="rId4"/>
    <p:sldId id="274" r:id="rId5"/>
    <p:sldId id="275" r:id="rId6"/>
    <p:sldId id="277" r:id="rId7"/>
    <p:sldId id="278" r:id="rId8"/>
    <p:sldId id="279" r:id="rId9"/>
    <p:sldId id="280" r:id="rId10"/>
    <p:sldId id="281" r:id="rId11"/>
    <p:sldId id="282" r:id="rId12"/>
    <p:sldId id="272" r:id="rId13"/>
    <p:sldId id="323" r:id="rId14"/>
    <p:sldId id="283" r:id="rId15"/>
    <p:sldId id="285" r:id="rId16"/>
    <p:sldId id="286" r:id="rId17"/>
    <p:sldId id="287" r:id="rId18"/>
    <p:sldId id="288" r:id="rId19"/>
    <p:sldId id="284" r:id="rId20"/>
    <p:sldId id="289" r:id="rId21"/>
    <p:sldId id="290" r:id="rId22"/>
    <p:sldId id="291" r:id="rId23"/>
    <p:sldId id="293" r:id="rId24"/>
    <p:sldId id="294" r:id="rId25"/>
    <p:sldId id="295" r:id="rId26"/>
    <p:sldId id="296" r:id="rId27"/>
    <p:sldId id="299" r:id="rId28"/>
    <p:sldId id="301" r:id="rId29"/>
    <p:sldId id="302" r:id="rId30"/>
    <p:sldId id="303" r:id="rId31"/>
    <p:sldId id="306" r:id="rId32"/>
    <p:sldId id="305" r:id="rId33"/>
    <p:sldId id="276" r:id="rId34"/>
    <p:sldId id="307" r:id="rId35"/>
    <p:sldId id="292" r:id="rId36"/>
    <p:sldId id="324" r:id="rId37"/>
    <p:sldId id="325" r:id="rId38"/>
    <p:sldId id="326" r:id="rId39"/>
    <p:sldId id="328" r:id="rId40"/>
    <p:sldId id="332" r:id="rId41"/>
    <p:sldId id="273" r:id="rId42"/>
    <p:sldId id="310" r:id="rId43"/>
    <p:sldId id="311" r:id="rId44"/>
    <p:sldId id="313" r:id="rId45"/>
    <p:sldId id="314" r:id="rId46"/>
    <p:sldId id="312" r:id="rId47"/>
    <p:sldId id="320" r:id="rId48"/>
    <p:sldId id="333" r:id="rId49"/>
    <p:sldId id="315" r:id="rId50"/>
    <p:sldId id="316" r:id="rId51"/>
    <p:sldId id="319" r:id="rId52"/>
    <p:sldId id="318" r:id="rId53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09C9A15-DBF4-4F8C-BF52-B4A891BF0AE4}">
          <p14:sldIdLst>
            <p14:sldId id="267"/>
            <p14:sldId id="271"/>
            <p14:sldId id="322"/>
            <p14:sldId id="274"/>
            <p14:sldId id="275"/>
            <p14:sldId id="277"/>
            <p14:sldId id="278"/>
            <p14:sldId id="279"/>
            <p14:sldId id="280"/>
            <p14:sldId id="281"/>
            <p14:sldId id="282"/>
            <p14:sldId id="272"/>
            <p14:sldId id="323"/>
            <p14:sldId id="283"/>
            <p14:sldId id="285"/>
            <p14:sldId id="286"/>
            <p14:sldId id="287"/>
            <p14:sldId id="288"/>
            <p14:sldId id="284"/>
            <p14:sldId id="289"/>
            <p14:sldId id="290"/>
            <p14:sldId id="291"/>
            <p14:sldId id="293"/>
            <p14:sldId id="294"/>
            <p14:sldId id="295"/>
            <p14:sldId id="296"/>
            <p14:sldId id="299"/>
            <p14:sldId id="301"/>
            <p14:sldId id="302"/>
            <p14:sldId id="303"/>
            <p14:sldId id="306"/>
            <p14:sldId id="305"/>
            <p14:sldId id="276"/>
            <p14:sldId id="307"/>
            <p14:sldId id="292"/>
            <p14:sldId id="324"/>
            <p14:sldId id="325"/>
            <p14:sldId id="326"/>
            <p14:sldId id="328"/>
            <p14:sldId id="332"/>
            <p14:sldId id="273"/>
            <p14:sldId id="310"/>
            <p14:sldId id="311"/>
            <p14:sldId id="313"/>
            <p14:sldId id="314"/>
            <p14:sldId id="312"/>
            <p14:sldId id="320"/>
            <p14:sldId id="333"/>
            <p14:sldId id="315"/>
            <p14:sldId id="316"/>
            <p14:sldId id="319"/>
            <p14:sldId id="318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65D7FF"/>
    <a:srgbClr val="FFCCFF"/>
    <a:srgbClr val="FF66FF"/>
    <a:srgbClr val="FF0066"/>
    <a:srgbClr val="FF3399"/>
    <a:srgbClr val="FF0000"/>
    <a:srgbClr val="FF33CC"/>
    <a:srgbClr val="0000CC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สไตล์สีปานกลาง 2 - เน้น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สไตล์สีปานกลาง 2 - เน้น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สไตล์สีปานกลาง 2 - เน้น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สไตล์สีปานกลาง 2 - เน้น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5" d="100"/>
          <a:sy n="85" d="100"/>
        </p:scale>
        <p:origin x="-312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-202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3820EA-07EF-48FF-AA8B-23280D42F30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6F0158-79BC-4FC3-99E1-8C5B955E73D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235883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2FC9FC-40E3-4A1D-8A39-940B74FA046B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95845B-6C82-491D-A832-05183DDE1DC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44121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03226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732287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800124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gradFill rotWithShape="1">
          <a:gsLst>
            <a:gs pos="0">
              <a:schemeClr val="tx1"/>
            </a:gs>
            <a:gs pos="25000">
              <a:srgbClr val="FFCCFF"/>
            </a:gs>
            <a:gs pos="100000">
              <a:schemeClr val="tx1"/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eaLnBrk="1" latinLnBrk="0" hangingPunct="1"/>
            <a:fld id="{48D92626-37D2-4832-BF7A-BC283494A20D}" type="datetimeFigureOut">
              <a:rPr lang="en-US" smtClean="0"/>
              <a:t>7/2/2019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eaLnBrk="1" latinLnBrk="0" hangingPunct="1"/>
            <a:fld id="{8C592886-E571-45D5-8B56-343DC94F8FA6}" type="slidenum">
              <a:rPr kumimoji="0" lang="en-US" smtClean="0"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pic>
        <p:nvPicPr>
          <p:cNvPr id="7" name="Picture 6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8671" cy="57606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2626-37D2-4832-BF7A-BC283494A20D}" type="datetimeFigureOut">
              <a:rPr lang="en-US" smtClean="0"/>
              <a:t>7/2/2019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92886-E571-45D5-8B56-343DC94F8FA6}" type="slidenum">
              <a:rPr kumimoji="0" lang="en-US" smtClean="0"/>
              <a:t>‹#›</a:t>
            </a:fld>
            <a:endParaRPr kumimoji="0" lang="en-US" dirty="0"/>
          </a:p>
        </p:txBody>
      </p:sp>
      <p:pic>
        <p:nvPicPr>
          <p:cNvPr id="7" name="Picture 6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8671" cy="576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solidFill>
            <a:srgbClr val="FF33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E726EE6-9F8B-4EC6-9DE9-BA39DB622264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  <p:pic>
        <p:nvPicPr>
          <p:cNvPr id="14" name="Picture 13"/>
          <p:cNvPicPr/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8671" cy="576064"/>
          </a:xfrm>
          <a:prstGeom prst="rect">
            <a:avLst/>
          </a:prstGeom>
        </p:spPr>
      </p:pic>
      <p:grpSp>
        <p:nvGrpSpPr>
          <p:cNvPr id="24" name="Group 23"/>
          <p:cNvGrpSpPr/>
          <p:nvPr userDrawn="1"/>
        </p:nvGrpSpPr>
        <p:grpSpPr>
          <a:xfrm>
            <a:off x="0" y="6589220"/>
            <a:ext cx="9144000" cy="268780"/>
            <a:chOff x="0" y="4218582"/>
            <a:chExt cx="9144000" cy="537560"/>
          </a:xfrm>
        </p:grpSpPr>
        <p:sp>
          <p:nvSpPr>
            <p:cNvPr id="25" name="Round Same Side Corner Rectangle 24"/>
            <p:cNvSpPr/>
            <p:nvPr/>
          </p:nvSpPr>
          <p:spPr>
            <a:xfrm rot="10800000">
              <a:off x="1489304" y="4218583"/>
              <a:ext cx="1541613" cy="537559"/>
            </a:xfrm>
            <a:prstGeom prst="round2SameRect">
              <a:avLst/>
            </a:pr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6" name="Round Same Side Corner Rectangle 25"/>
            <p:cNvSpPr/>
            <p:nvPr/>
          </p:nvSpPr>
          <p:spPr>
            <a:xfrm rot="10800000">
              <a:off x="0" y="4218583"/>
              <a:ext cx="1475656" cy="537559"/>
            </a:xfrm>
            <a:prstGeom prst="round2SameRect">
              <a:avLst/>
            </a:prstGeom>
            <a:solidFill>
              <a:srgbClr val="FA0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7" name="Round Same Side Corner Rectangle 26"/>
            <p:cNvSpPr/>
            <p:nvPr/>
          </p:nvSpPr>
          <p:spPr>
            <a:xfrm rot="10800000">
              <a:off x="4552833" y="4218583"/>
              <a:ext cx="1541613" cy="537559"/>
            </a:xfrm>
            <a:prstGeom prst="round2SameRect">
              <a:avLst/>
            </a:pr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8" name="Round Same Side Corner Rectangle 27"/>
            <p:cNvSpPr/>
            <p:nvPr/>
          </p:nvSpPr>
          <p:spPr>
            <a:xfrm rot="10800000">
              <a:off x="3063529" y="4218583"/>
              <a:ext cx="1475656" cy="537559"/>
            </a:xfrm>
            <a:prstGeom prst="round2SameRect">
              <a:avLst/>
            </a:prstGeom>
            <a:solidFill>
              <a:srgbClr val="FA0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9" name="Round Same Side Corner Rectangle 28"/>
            <p:cNvSpPr/>
            <p:nvPr/>
          </p:nvSpPr>
          <p:spPr>
            <a:xfrm rot="10800000">
              <a:off x="7602387" y="4218582"/>
              <a:ext cx="1541613" cy="537559"/>
            </a:xfrm>
            <a:prstGeom prst="round2SameRect">
              <a:avLst/>
            </a:pr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1" name="Round Same Side Corner Rectangle 30"/>
            <p:cNvSpPr/>
            <p:nvPr/>
          </p:nvSpPr>
          <p:spPr>
            <a:xfrm rot="10800000">
              <a:off x="6113083" y="4218582"/>
              <a:ext cx="1475656" cy="537559"/>
            </a:xfrm>
            <a:prstGeom prst="round2SameRect">
              <a:avLst/>
            </a:prstGeom>
            <a:solidFill>
              <a:srgbClr val="FA0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มุมมน 1"/>
          <p:cNvSpPr/>
          <p:nvPr/>
        </p:nvSpPr>
        <p:spPr>
          <a:xfrm>
            <a:off x="1547664" y="1700808"/>
            <a:ext cx="6048672" cy="3024336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1849344" y="2204864"/>
            <a:ext cx="54006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h-TH" sz="6600" cap="all" dirty="0" smtClean="0">
                <a:ln w="9000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glow rad="127000">
                    <a:srgbClr val="FFFF00"/>
                  </a:glow>
                  <a:reflection blurRad="12700" stA="28000" endPos="45000" dist="1000" dir="5400000" sy="-100000" algn="bl" rotWithShape="0"/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กิจกรรมที่ 9</a:t>
            </a:r>
          </a:p>
          <a:p>
            <a:pPr algn="ctr"/>
            <a:r>
              <a:rPr lang="th-TH" sz="6600" cap="all" dirty="0" smtClean="0">
                <a:ln w="9000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glow rad="127000">
                    <a:srgbClr val="FFFF00"/>
                  </a:glow>
                  <a:reflection blurRad="12700" stA="28000" endPos="45000" dist="1000" dir="5400000" sy="-100000" algn="bl" rotWithShape="0"/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การรู้จักฟังก์ชัน</a:t>
            </a:r>
            <a:endParaRPr lang="th-TH" sz="6600" cap="all" spc="0" dirty="0">
              <a:ln w="9000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glow rad="127000">
                  <a:srgbClr val="FFFF00"/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9732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ตาราง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8725109"/>
              </p:ext>
            </p:extLst>
          </p:nvPr>
        </p:nvGraphicFramePr>
        <p:xfrm>
          <a:off x="251520" y="1052736"/>
          <a:ext cx="8640958" cy="53390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864094"/>
                <a:gridCol w="2520282"/>
                <a:gridCol w="2592288"/>
                <a:gridCol w="266429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sz="2400" b="1" kern="1200" dirty="0" smtClean="0">
                          <a:solidFill>
                            <a:srgbClr val="000000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ลำดับ</a:t>
                      </a:r>
                      <a:endParaRPr lang="th-TH" sz="24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kern="1200" dirty="0" smtClean="0">
                          <a:solidFill>
                            <a:srgbClr val="000000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รหัสลำลอง</a:t>
                      </a:r>
                      <a:endParaRPr lang="th-TH" sz="24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kern="1200" dirty="0" smtClean="0">
                          <a:solidFill>
                            <a:srgbClr val="000000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พิจารณาเงื่อนไข</a:t>
                      </a:r>
                      <a:endParaRPr lang="th-TH" sz="24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2400" b="1" kern="1200" dirty="0" smtClean="0">
                          <a:solidFill>
                            <a:srgbClr val="000000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ผลลัพธ์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rgbClr val="000000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3.5</a:t>
                      </a:r>
                      <a:endParaRPr kumimoji="0" lang="th-TH" sz="28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th-TH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algn="l" rtl="0" eaLnBrk="1" latinLnBrk="0" hangingPunct="1"/>
                      <a:endParaRPr kumimoji="0" lang="th-TH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algn="l" rtl="0" eaLnBrk="1" latinLnBrk="0" hangingPunct="1"/>
                      <a:endParaRPr kumimoji="0" lang="th-TH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algn="l" rtl="0" eaLnBrk="1" latinLnBrk="0" hangingPunct="1"/>
                      <a:endParaRPr kumimoji="0" lang="th-TH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1. กำหนด</a:t>
                      </a:r>
                      <a:r>
                        <a:rPr kumimoji="0" lang="th-TH" sz="2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ตัวแปร </a:t>
                      </a:r>
                      <a:endParaRPr kumimoji="0" lang="en-US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algn="l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kumimoji="0" lang="en-US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  </a:t>
                      </a: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เป็น</a:t>
                      </a:r>
                    </a:p>
                    <a:p>
                      <a:pPr marL="0" algn="l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2. กำหนดตัวแปร </a:t>
                      </a:r>
                      <a:endParaRPr kumimoji="0" lang="en-US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algn="l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kumimoji="0" lang="en-US" sz="24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 </a:t>
                      </a:r>
                      <a:r>
                        <a:rPr kumimoji="0" lang="en-US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</a:t>
                      </a: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เป็น </a:t>
                      </a:r>
                    </a:p>
                    <a:p>
                      <a:pPr marL="0" indent="-269989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3. </a:t>
                      </a:r>
                      <a:r>
                        <a:rPr kumimoji="0" lang="th-TH" sz="24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ถ้า</a:t>
                      </a:r>
                      <a:r>
                        <a:rPr kumimoji="0" lang="th-TH" sz="2400" b="1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</a:t>
                      </a: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ตัวแปร</a:t>
                      </a:r>
                    </a:p>
                    <a:p>
                      <a:pPr marL="0" indent="-269989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24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                       แล้ว</a:t>
                      </a: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</a:t>
                      </a:r>
                    </a:p>
                    <a:p>
                      <a:pPr marL="0" indent="-269989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  ตัวละครพูดว่า</a:t>
                      </a:r>
                      <a:endParaRPr kumimoji="0" lang="en-US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marR="0" indent="-269989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  </a:t>
                      </a:r>
                      <a:r>
                        <a:rPr kumimoji="0" lang="th-TH" sz="24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มิฉะนั้น</a:t>
                      </a:r>
                      <a:r>
                        <a:rPr kumimoji="0" lang="th-TH" sz="24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ถ้า</a:t>
                      </a: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ตัวแปร</a:t>
                      </a:r>
                    </a:p>
                    <a:p>
                      <a:pPr marL="0" indent="-269989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24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                       แล้ว</a:t>
                      </a: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</a:t>
                      </a:r>
                    </a:p>
                    <a:p>
                      <a:pPr marL="0" indent="-269989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  ตัวละครพูดว่า</a:t>
                      </a:r>
                      <a:endParaRPr kumimoji="0" lang="en-US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marR="0" indent="-269989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  </a:t>
                      </a:r>
                      <a:r>
                        <a:rPr kumimoji="0" lang="th-TH" sz="24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มิฉะนั้น</a:t>
                      </a:r>
                      <a:r>
                        <a:rPr kumimoji="0" lang="th-TH" sz="2400" b="1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</a:t>
                      </a: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ตัวละครพูดว่า</a:t>
                      </a:r>
                      <a:endParaRPr kumimoji="0" lang="en-US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marR="0" indent="-269989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marR="0" indent="-269989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rtl="0"/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ตัวละคร พูดว่า</a:t>
                      </a:r>
                      <a:endParaRPr kumimoji="0" lang="en-US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rtl="0"/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เพราะ</a:t>
                      </a:r>
                    </a:p>
                    <a:p>
                      <a:pPr rtl="0"/>
                      <a:endParaRPr kumimoji="0" lang="th-TH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rtl="0"/>
                      <a:endParaRPr kumimoji="0" lang="th-TH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rtl="0"/>
                      <a:endParaRPr kumimoji="0" lang="th-TH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rtl="0"/>
                      <a:endParaRPr kumimoji="0" lang="th-TH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rtl="0"/>
                      <a:endParaRPr kumimoji="0" lang="th-TH" sz="18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0"/>
                      <a:endParaRPr kumimoji="0" lang="th-TH" sz="18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0"/>
                      <a:endParaRPr kumimoji="0" lang="en-US" sz="18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0"/>
                      <a:endParaRPr kumimoji="0" lang="th-TH" sz="18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400" dirty="0" smtClean="0"/>
                        <a:t/>
                      </a:r>
                      <a:br>
                        <a:rPr lang="en-US" sz="2400" dirty="0" smtClean="0"/>
                      </a:br>
                      <a:endParaRPr kumimoji="0" lang="th-TH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กล่องข้อความ 5"/>
          <p:cNvSpPr txBox="1"/>
          <p:nvPr/>
        </p:nvSpPr>
        <p:spPr>
          <a:xfrm>
            <a:off x="4281282" y="1854519"/>
            <a:ext cx="3161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9</a:t>
            </a:r>
          </a:p>
        </p:txBody>
      </p:sp>
      <p:sp>
        <p:nvSpPr>
          <p:cNvPr id="7" name="กล่องข้อความ 6"/>
          <p:cNvSpPr txBox="1"/>
          <p:nvPr/>
        </p:nvSpPr>
        <p:spPr>
          <a:xfrm>
            <a:off x="5148092" y="3708837"/>
            <a:ext cx="6447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en-US" dirty="0"/>
              <a:t>Bird</a:t>
            </a:r>
            <a:endParaRPr lang="th-TH" dirty="0"/>
          </a:p>
        </p:txBody>
      </p:sp>
      <p:sp>
        <p:nvSpPr>
          <p:cNvPr id="8" name="กล่องข้อความ 7"/>
          <p:cNvSpPr txBox="1"/>
          <p:nvPr/>
        </p:nvSpPr>
        <p:spPr>
          <a:xfrm>
            <a:off x="7596336" y="1465620"/>
            <a:ext cx="7777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en-US" dirty="0" err="1"/>
              <a:t>Rabit</a:t>
            </a:r>
            <a:endParaRPr lang="th-TH" dirty="0"/>
          </a:p>
        </p:txBody>
      </p:sp>
      <p:sp>
        <p:nvSpPr>
          <p:cNvPr id="9" name="กล่องข้อความ 8"/>
          <p:cNvSpPr txBox="1"/>
          <p:nvPr/>
        </p:nvSpPr>
        <p:spPr>
          <a:xfrm>
            <a:off x="6876256" y="1844824"/>
            <a:ext cx="19143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ตัวแปร</a:t>
            </a:r>
            <a:r>
              <a:rPr lang="en-US" dirty="0"/>
              <a:t> number</a:t>
            </a:r>
            <a:endParaRPr lang="th-TH" dirty="0"/>
          </a:p>
        </p:txBody>
      </p:sp>
      <p:sp>
        <p:nvSpPr>
          <p:cNvPr id="11" name="กล่องข้อความ 10"/>
          <p:cNvSpPr txBox="1"/>
          <p:nvPr/>
        </p:nvSpPr>
        <p:spPr>
          <a:xfrm>
            <a:off x="6270953" y="2257708"/>
            <a:ext cx="2457724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มีค่าเป็น 14 ทำ</a:t>
            </a:r>
            <a:r>
              <a:rPr lang="th-TH" dirty="0" smtClean="0"/>
              <a:t>ให้</a:t>
            </a:r>
          </a:p>
          <a:p>
            <a:r>
              <a:rPr lang="th-TH" dirty="0" smtClean="0"/>
              <a:t>เงื่อนไข</a:t>
            </a:r>
            <a:r>
              <a:rPr lang="th-TH" dirty="0"/>
              <a:t>แรก เป็น </a:t>
            </a:r>
            <a:r>
              <a:rPr lang="th-TH" dirty="0" smtClean="0"/>
              <a:t>เท็จ</a:t>
            </a:r>
            <a:endParaRPr lang="en-US" dirty="0" smtClean="0"/>
          </a:p>
          <a:p>
            <a:r>
              <a:rPr lang="th-TH" dirty="0" smtClean="0"/>
              <a:t>และ</a:t>
            </a:r>
            <a:r>
              <a:rPr lang="th-TH" dirty="0"/>
              <a:t>ตัวแปร </a:t>
            </a:r>
            <a:r>
              <a:rPr lang="en-US" dirty="0" smtClean="0"/>
              <a:t>age</a:t>
            </a:r>
            <a:endParaRPr lang="th-TH" dirty="0" smtClean="0"/>
          </a:p>
          <a:p>
            <a:r>
              <a:rPr lang="th-TH" dirty="0" smtClean="0"/>
              <a:t>มี</a:t>
            </a:r>
            <a:r>
              <a:rPr lang="th-TH" dirty="0"/>
              <a:t>ค่าเป็น 9 ทำ</a:t>
            </a:r>
            <a:r>
              <a:rPr lang="th-TH" dirty="0" smtClean="0"/>
              <a:t>ให้</a:t>
            </a:r>
          </a:p>
          <a:p>
            <a:r>
              <a:rPr lang="th-TH" dirty="0" smtClean="0"/>
              <a:t>เงื่อนไข</a:t>
            </a:r>
            <a:r>
              <a:rPr lang="th-TH" dirty="0"/>
              <a:t>ที่ 2 มี</a:t>
            </a:r>
            <a:r>
              <a:rPr lang="th-TH" dirty="0" smtClean="0"/>
              <a:t>ค่า</a:t>
            </a:r>
          </a:p>
          <a:p>
            <a:r>
              <a:rPr lang="th-TH" dirty="0" smtClean="0"/>
              <a:t>เป็น</a:t>
            </a:r>
            <a:r>
              <a:rPr lang="th-TH" dirty="0"/>
              <a:t>เท็จ </a:t>
            </a:r>
            <a:r>
              <a:rPr lang="th-TH" dirty="0" smtClean="0"/>
              <a:t>ดังนั้น</a:t>
            </a:r>
          </a:p>
          <a:p>
            <a:r>
              <a:rPr lang="th-TH" dirty="0" smtClean="0"/>
              <a:t>จึง</a:t>
            </a:r>
            <a:r>
              <a:rPr lang="th-TH" dirty="0"/>
              <a:t>พูดว่า </a:t>
            </a:r>
            <a:r>
              <a:rPr lang="en-US" dirty="0"/>
              <a:t>Rabbit</a:t>
            </a:r>
            <a:endParaRPr lang="th-TH" dirty="0"/>
          </a:p>
        </p:txBody>
      </p:sp>
      <p:sp>
        <p:nvSpPr>
          <p:cNvPr id="12" name="กล่องข้อความ 11"/>
          <p:cNvSpPr txBox="1"/>
          <p:nvPr/>
        </p:nvSpPr>
        <p:spPr>
          <a:xfrm>
            <a:off x="9051634" y="5680412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h-TH" b="1" dirty="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9" name="กล่องข้อความ 18"/>
          <p:cNvSpPr txBox="1"/>
          <p:nvPr/>
        </p:nvSpPr>
        <p:spPr>
          <a:xfrm>
            <a:off x="5487137" y="4093836"/>
            <a:ext cx="6960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en-US" dirty="0"/>
              <a:t>age </a:t>
            </a:r>
            <a:endParaRPr lang="th-TH" dirty="0"/>
          </a:p>
        </p:txBody>
      </p:sp>
      <p:sp>
        <p:nvSpPr>
          <p:cNvPr id="14" name="กล่องข้อความ 13"/>
          <p:cNvSpPr txBox="1"/>
          <p:nvPr/>
        </p:nvSpPr>
        <p:spPr>
          <a:xfrm>
            <a:off x="3814968" y="3350222"/>
            <a:ext cx="15359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มากกว่า 20</a:t>
            </a:r>
            <a:r>
              <a:rPr lang="en-US" dirty="0"/>
              <a:t> </a:t>
            </a:r>
            <a:endParaRPr lang="th-TH" dirty="0"/>
          </a:p>
        </p:txBody>
      </p:sp>
      <p:sp>
        <p:nvSpPr>
          <p:cNvPr id="15" name="กล่องข้อความ 14"/>
          <p:cNvSpPr txBox="1"/>
          <p:nvPr/>
        </p:nvSpPr>
        <p:spPr>
          <a:xfrm>
            <a:off x="4922890" y="2977788"/>
            <a:ext cx="10631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en-US" dirty="0"/>
              <a:t>number</a:t>
            </a:r>
            <a:endParaRPr lang="th-TH" dirty="0"/>
          </a:p>
        </p:txBody>
      </p:sp>
      <p:sp>
        <p:nvSpPr>
          <p:cNvPr id="16" name="กล่องข้อความ 15"/>
          <p:cNvSpPr txBox="1"/>
          <p:nvPr/>
        </p:nvSpPr>
        <p:spPr>
          <a:xfrm>
            <a:off x="3811512" y="4446783"/>
            <a:ext cx="15023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มากกว่า </a:t>
            </a:r>
            <a:r>
              <a:rPr lang="en-US" dirty="0"/>
              <a:t>10 </a:t>
            </a:r>
            <a:endParaRPr lang="th-TH" dirty="0"/>
          </a:p>
        </p:txBody>
      </p:sp>
      <p:sp>
        <p:nvSpPr>
          <p:cNvPr id="17" name="กล่องข้อความ 16"/>
          <p:cNvSpPr txBox="1"/>
          <p:nvPr/>
        </p:nvSpPr>
        <p:spPr>
          <a:xfrm>
            <a:off x="5140060" y="4777988"/>
            <a:ext cx="5693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en-US" dirty="0"/>
              <a:t>Cat</a:t>
            </a:r>
            <a:endParaRPr lang="th-TH" dirty="0"/>
          </a:p>
        </p:txBody>
      </p:sp>
      <p:sp>
        <p:nvSpPr>
          <p:cNvPr id="18" name="กล่องข้อความ 17"/>
          <p:cNvSpPr txBox="1"/>
          <p:nvPr/>
        </p:nvSpPr>
        <p:spPr>
          <a:xfrm>
            <a:off x="3870083" y="5626627"/>
            <a:ext cx="9220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en-US" dirty="0"/>
              <a:t>Rabbit</a:t>
            </a:r>
            <a:endParaRPr lang="th-TH" dirty="0"/>
          </a:p>
        </p:txBody>
      </p:sp>
      <p:pic>
        <p:nvPicPr>
          <p:cNvPr id="2050" name="Picture 2" descr="https://lh4.googleusercontent.com/VPtk_VzVKneOjnvSeCjrm6GCt8xl4wfMpEs2g-sc_RQ9UwV-RT3FXW13BsGhrQVVtaxoRjhnjI_0x4N3kqTp6FwaIwd2SXpjEDQfWxsxVB3xOKm0zy3dGymVUiwVSfSdDXVvw7j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319" y="1585867"/>
            <a:ext cx="2404080" cy="30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กล่องข้อความ 23"/>
          <p:cNvSpPr txBox="1"/>
          <p:nvPr/>
        </p:nvSpPr>
        <p:spPr>
          <a:xfrm>
            <a:off x="5169960" y="1520769"/>
            <a:ext cx="6960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en-US" dirty="0"/>
              <a:t>age </a:t>
            </a:r>
            <a:endParaRPr lang="th-TH" dirty="0"/>
          </a:p>
        </p:txBody>
      </p:sp>
      <p:sp>
        <p:nvSpPr>
          <p:cNvPr id="25" name="กล่องข้อความ 24"/>
          <p:cNvSpPr txBox="1"/>
          <p:nvPr/>
        </p:nvSpPr>
        <p:spPr>
          <a:xfrm>
            <a:off x="5190375" y="2204864"/>
            <a:ext cx="10631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en-US" dirty="0"/>
              <a:t>number</a:t>
            </a:r>
            <a:endParaRPr lang="th-TH" dirty="0"/>
          </a:p>
        </p:txBody>
      </p:sp>
      <p:sp>
        <p:nvSpPr>
          <p:cNvPr id="26" name="กล่องข้อความ 25"/>
          <p:cNvSpPr txBox="1"/>
          <p:nvPr/>
        </p:nvSpPr>
        <p:spPr>
          <a:xfrm>
            <a:off x="4367305" y="2564904"/>
            <a:ext cx="4251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232652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1" grpId="0"/>
      <p:bldP spid="19" grpId="0"/>
      <p:bldP spid="14" grpId="0"/>
      <p:bldP spid="15" grpId="0"/>
      <p:bldP spid="16" grpId="0"/>
      <p:bldP spid="17" grpId="0"/>
      <p:bldP spid="18" grpId="0"/>
      <p:bldP spid="24" grpId="0"/>
      <p:bldP spid="25" grpId="0"/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1461881" y="2361074"/>
            <a:ext cx="663851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sz="4000" b="1" dirty="0">
                <a:solidFill>
                  <a:srgbClr val="000000"/>
                </a:solidFill>
                <a:effectLst>
                  <a:glow rad="127000">
                    <a:schemeClr val="accent6">
                      <a:lumMod val="60000"/>
                      <a:lumOff val="40000"/>
                    </a:schemeClr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ขั้นตอนการแก้ปัญหา มี 4 ขั้นตอน</a:t>
            </a:r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755576" y="3136900"/>
            <a:ext cx="7740860" cy="2308324"/>
          </a:xfrm>
          <a:prstGeom prst="rect">
            <a:avLst/>
          </a:prstGeom>
          <a:gradFill flip="none" rotWithShape="1">
            <a:gsLst>
              <a:gs pos="0">
                <a:srgbClr val="FFFF00"/>
              </a:gs>
              <a:gs pos="33000">
                <a:schemeClr val="accent3">
                  <a:tint val="44000"/>
                  <a:satMod val="165000"/>
                </a:schemeClr>
              </a:gs>
              <a:gs pos="70000">
                <a:schemeClr val="accent3">
                  <a:tint val="15000"/>
                  <a:satMod val="165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162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th-TH" sz="3600" b="1" dirty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  <a:sym typeface="Wingdings" panose="05000000000000000000" pitchFamily="2" charset="2"/>
              </a:rPr>
              <a:t> </a:t>
            </a:r>
            <a:r>
              <a:rPr lang="th-TH" sz="3600" b="1" dirty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การวิเคราะห์และกำหนดรายละเอียดของปัญหา</a:t>
            </a:r>
          </a:p>
          <a:p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  <a:sym typeface="Wingdings" panose="05000000000000000000" pitchFamily="2" charset="2"/>
              </a:rPr>
              <a:t> </a:t>
            </a:r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การวางแผนการแก้ปัญหา</a:t>
            </a:r>
          </a:p>
          <a:p>
            <a:r>
              <a:rPr lang="th-TH" sz="3600" b="1" dirty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  <a:sym typeface="Wingdings" panose="05000000000000000000" pitchFamily="2" charset="2"/>
              </a:rPr>
              <a:t> </a:t>
            </a:r>
            <a:r>
              <a:rPr lang="th-TH" sz="3600" b="1" dirty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การดำเนินการแก้ปัญหา</a:t>
            </a:r>
          </a:p>
          <a:p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  <a:sym typeface="Wingdings" panose="05000000000000000000" pitchFamily="2" charset="2"/>
              </a:rPr>
              <a:t> </a:t>
            </a:r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การตรวจสอบและประเมินผล</a:t>
            </a:r>
          </a:p>
        </p:txBody>
      </p:sp>
      <p:sp>
        <p:nvSpPr>
          <p:cNvPr id="4" name="รูปห้าเหลี่ยม 3"/>
          <p:cNvSpPr/>
          <p:nvPr/>
        </p:nvSpPr>
        <p:spPr>
          <a:xfrm>
            <a:off x="0" y="829161"/>
            <a:ext cx="3131840" cy="1138773"/>
          </a:xfrm>
          <a:prstGeom prst="homePlate">
            <a:avLst/>
          </a:prstGeom>
          <a:gradFill flip="none" rotWithShape="1">
            <a:gsLst>
              <a:gs pos="0">
                <a:srgbClr val="FFFF00"/>
              </a:gs>
              <a:gs pos="36000">
                <a:schemeClr val="accent6">
                  <a:lumMod val="40000"/>
                  <a:lumOff val="60000"/>
                </a:schemeClr>
              </a:gs>
              <a:gs pos="64000">
                <a:schemeClr val="bg1"/>
              </a:gs>
              <a:gs pos="93000">
                <a:srgbClr val="FF0066"/>
              </a:gs>
            </a:gsLst>
            <a:lin ang="27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th-TH" sz="12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ctr"/>
            <a:r>
              <a:rPr lang="th-TH" sz="44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ทบทวนความรู้</a:t>
            </a:r>
          </a:p>
          <a:p>
            <a:pPr algn="ctr"/>
            <a:endParaRPr lang="th-TH" sz="12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856317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4432" y="938544"/>
            <a:ext cx="9144000" cy="1723549"/>
          </a:xfrm>
          <a:prstGeom prst="rect">
            <a:avLst/>
          </a:prstGeom>
          <a:gradFill flip="none" rotWithShape="1">
            <a:gsLst>
              <a:gs pos="0">
                <a:srgbClr val="FFFF00"/>
              </a:gs>
              <a:gs pos="33000">
                <a:schemeClr val="accent3">
                  <a:tint val="44000"/>
                  <a:satMod val="165000"/>
                </a:schemeClr>
              </a:gs>
              <a:gs pos="70000">
                <a:schemeClr val="accent3">
                  <a:tint val="15000"/>
                  <a:satMod val="165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162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th-TH" b="1" dirty="0" smtClean="0">
              <a:solidFill>
                <a:srgbClr val="000000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ctr"/>
            <a:r>
              <a:rPr lang="th-TH" sz="60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แบ่งกลุ่มผู้เรียน</a:t>
            </a:r>
            <a:endParaRPr lang="th-TH" sz="5400" b="1" dirty="0" smtClean="0">
              <a:solidFill>
                <a:srgbClr val="000000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ctr"/>
            <a:endParaRPr lang="th-TH" sz="1800" b="1" dirty="0">
              <a:solidFill>
                <a:srgbClr val="000000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grpSp>
        <p:nvGrpSpPr>
          <p:cNvPr id="7" name="กลุ่ม 6"/>
          <p:cNvGrpSpPr/>
          <p:nvPr/>
        </p:nvGrpSpPr>
        <p:grpSpPr>
          <a:xfrm>
            <a:off x="251520" y="3212976"/>
            <a:ext cx="448777" cy="880699"/>
            <a:chOff x="1043608" y="4869160"/>
            <a:chExt cx="648072" cy="1271803"/>
          </a:xfrm>
        </p:grpSpPr>
        <p:sp>
          <p:nvSpPr>
            <p:cNvPr id="2" name="แผนผังลำดับงาน: แยก 1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" name="วงรี 2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11" name="กลุ่ม 10"/>
          <p:cNvGrpSpPr/>
          <p:nvPr/>
        </p:nvGrpSpPr>
        <p:grpSpPr>
          <a:xfrm>
            <a:off x="827584" y="3212976"/>
            <a:ext cx="448777" cy="880699"/>
            <a:chOff x="1043608" y="4869160"/>
            <a:chExt cx="648072" cy="1271803"/>
          </a:xfrm>
        </p:grpSpPr>
        <p:sp>
          <p:nvSpPr>
            <p:cNvPr id="12" name="แผนผังลำดับงาน: แยก 11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3" name="วงรี 12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14" name="กลุ่ม 13"/>
          <p:cNvGrpSpPr/>
          <p:nvPr/>
        </p:nvGrpSpPr>
        <p:grpSpPr>
          <a:xfrm>
            <a:off x="503548" y="3505680"/>
            <a:ext cx="448777" cy="880699"/>
            <a:chOff x="1043608" y="4869160"/>
            <a:chExt cx="648072" cy="1271803"/>
          </a:xfrm>
        </p:grpSpPr>
        <p:sp>
          <p:nvSpPr>
            <p:cNvPr id="15" name="แผนผังลำดับงาน: แยก 14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6" name="วงรี 15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17" name="กลุ่ม 16"/>
          <p:cNvGrpSpPr/>
          <p:nvPr/>
        </p:nvGrpSpPr>
        <p:grpSpPr>
          <a:xfrm>
            <a:off x="1115616" y="3501008"/>
            <a:ext cx="448777" cy="880699"/>
            <a:chOff x="1043608" y="4869160"/>
            <a:chExt cx="648072" cy="1271803"/>
          </a:xfrm>
        </p:grpSpPr>
        <p:sp>
          <p:nvSpPr>
            <p:cNvPr id="18" name="แผนผังลำดับงาน: แยก 17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9" name="วงรี 18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22" name="กลุ่ม 21"/>
          <p:cNvGrpSpPr/>
          <p:nvPr/>
        </p:nvGrpSpPr>
        <p:grpSpPr>
          <a:xfrm>
            <a:off x="7844585" y="4867127"/>
            <a:ext cx="936104" cy="1224341"/>
            <a:chOff x="7646999" y="4317836"/>
            <a:chExt cx="936104" cy="1224341"/>
          </a:xfrm>
        </p:grpSpPr>
        <p:sp>
          <p:nvSpPr>
            <p:cNvPr id="20" name="มนมุมสี่เหลี่ยมผืนผ้าด้านเดียวกัน 19"/>
            <p:cNvSpPr/>
            <p:nvPr/>
          </p:nvSpPr>
          <p:spPr>
            <a:xfrm>
              <a:off x="7646999" y="4947302"/>
              <a:ext cx="936104" cy="594875"/>
            </a:xfrm>
            <a:prstGeom prst="round2SameRe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1" name="วงรี 20"/>
            <p:cNvSpPr/>
            <p:nvPr/>
          </p:nvSpPr>
          <p:spPr>
            <a:xfrm>
              <a:off x="7855822" y="4317836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25" name="กลุ่ม 24"/>
          <p:cNvGrpSpPr/>
          <p:nvPr/>
        </p:nvGrpSpPr>
        <p:grpSpPr>
          <a:xfrm>
            <a:off x="4716016" y="3337684"/>
            <a:ext cx="3219015" cy="1027419"/>
            <a:chOff x="4716016" y="3337685"/>
            <a:chExt cx="3219015" cy="1193944"/>
          </a:xfrm>
        </p:grpSpPr>
        <p:sp>
          <p:nvSpPr>
            <p:cNvPr id="23" name="คำบรรยายภาพแบบสี่เหลี่ยมมุมมน 22"/>
            <p:cNvSpPr/>
            <p:nvPr/>
          </p:nvSpPr>
          <p:spPr>
            <a:xfrm>
              <a:off x="4716016" y="3337685"/>
              <a:ext cx="3219015" cy="1193944"/>
            </a:xfrm>
            <a:prstGeom prst="wedgeRoundRectCallout">
              <a:avLst>
                <a:gd name="adj1" fmla="val 44209"/>
                <a:gd name="adj2" fmla="val 76261"/>
                <a:gd name="adj3" fmla="val 16667"/>
              </a:avLst>
            </a:prstGeom>
            <a:gradFill>
              <a:gsLst>
                <a:gs pos="0">
                  <a:srgbClr val="FF3399"/>
                </a:gs>
                <a:gs pos="62000">
                  <a:schemeClr val="bg1"/>
                </a:gs>
                <a:gs pos="100000">
                  <a:schemeClr val="accent4"/>
                </a:gs>
              </a:gsLst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4" name="สี่เหลี่ยมผืนผ้า 23"/>
            <p:cNvSpPr/>
            <p:nvPr/>
          </p:nvSpPr>
          <p:spPr>
            <a:xfrm>
              <a:off x="4806892" y="3536265"/>
              <a:ext cx="3063828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th-TH" sz="4400" b="1" dirty="0" smtClean="0">
                  <a:solidFill>
                    <a:srgbClr val="000000"/>
                  </a:solidFill>
                  <a:effectLst>
                    <a:glow rad="127000">
                      <a:schemeClr val="bg1"/>
                    </a:glow>
                  </a:effectLst>
                  <a:latin typeface="TH Niramit AS" panose="02000506000000020004" pitchFamily="2" charset="-34"/>
                  <a:cs typeface="TH Niramit AS" panose="02000506000000020004" pitchFamily="2" charset="-34"/>
                </a:rPr>
                <a:t>กลุ่มละ 4 คน</a:t>
              </a:r>
              <a:endParaRPr lang="th-TH" sz="44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  <p:grpSp>
        <p:nvGrpSpPr>
          <p:cNvPr id="50" name="กลุ่ม 49"/>
          <p:cNvGrpSpPr/>
          <p:nvPr/>
        </p:nvGrpSpPr>
        <p:grpSpPr>
          <a:xfrm>
            <a:off x="2483768" y="3212976"/>
            <a:ext cx="448777" cy="880699"/>
            <a:chOff x="1043608" y="4869160"/>
            <a:chExt cx="648072" cy="1271803"/>
          </a:xfrm>
        </p:grpSpPr>
        <p:sp>
          <p:nvSpPr>
            <p:cNvPr id="51" name="แผนผังลำดับงาน: แยก 50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2" name="วงรี 51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53" name="กลุ่ม 52"/>
          <p:cNvGrpSpPr/>
          <p:nvPr/>
        </p:nvGrpSpPr>
        <p:grpSpPr>
          <a:xfrm>
            <a:off x="3059832" y="3212976"/>
            <a:ext cx="448777" cy="880699"/>
            <a:chOff x="1043608" y="4869160"/>
            <a:chExt cx="648072" cy="1271803"/>
          </a:xfrm>
        </p:grpSpPr>
        <p:sp>
          <p:nvSpPr>
            <p:cNvPr id="54" name="แผนผังลำดับงาน: แยก 53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5" name="วงรี 54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56" name="กลุ่ม 55"/>
          <p:cNvGrpSpPr/>
          <p:nvPr/>
        </p:nvGrpSpPr>
        <p:grpSpPr>
          <a:xfrm>
            <a:off x="2735796" y="3505680"/>
            <a:ext cx="448777" cy="880699"/>
            <a:chOff x="1043608" y="4869160"/>
            <a:chExt cx="648072" cy="1271803"/>
          </a:xfrm>
        </p:grpSpPr>
        <p:sp>
          <p:nvSpPr>
            <p:cNvPr id="57" name="แผนผังลำดับงาน: แยก 56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8" name="วงรี 57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59" name="กลุ่ม 58"/>
          <p:cNvGrpSpPr/>
          <p:nvPr/>
        </p:nvGrpSpPr>
        <p:grpSpPr>
          <a:xfrm>
            <a:off x="3347864" y="3501008"/>
            <a:ext cx="448777" cy="880699"/>
            <a:chOff x="1043608" y="4869160"/>
            <a:chExt cx="648072" cy="1271803"/>
          </a:xfrm>
        </p:grpSpPr>
        <p:sp>
          <p:nvSpPr>
            <p:cNvPr id="60" name="แผนผังลำดับงาน: แยก 59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61" name="วงรี 60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62" name="กลุ่ม 61"/>
          <p:cNvGrpSpPr/>
          <p:nvPr/>
        </p:nvGrpSpPr>
        <p:grpSpPr>
          <a:xfrm>
            <a:off x="391058" y="5043877"/>
            <a:ext cx="448777" cy="880699"/>
            <a:chOff x="1043608" y="4869160"/>
            <a:chExt cx="648072" cy="1271803"/>
          </a:xfrm>
        </p:grpSpPr>
        <p:sp>
          <p:nvSpPr>
            <p:cNvPr id="63" name="แผนผังลำดับงาน: แยก 62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64" name="วงรี 63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65" name="กลุ่ม 64"/>
          <p:cNvGrpSpPr/>
          <p:nvPr/>
        </p:nvGrpSpPr>
        <p:grpSpPr>
          <a:xfrm>
            <a:off x="967122" y="5043877"/>
            <a:ext cx="448777" cy="880699"/>
            <a:chOff x="1043608" y="4869160"/>
            <a:chExt cx="648072" cy="1271803"/>
          </a:xfrm>
        </p:grpSpPr>
        <p:sp>
          <p:nvSpPr>
            <p:cNvPr id="66" name="แผนผังลำดับงาน: แยก 65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67" name="วงรี 66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68" name="กลุ่ม 67"/>
          <p:cNvGrpSpPr/>
          <p:nvPr/>
        </p:nvGrpSpPr>
        <p:grpSpPr>
          <a:xfrm>
            <a:off x="643086" y="5336581"/>
            <a:ext cx="448777" cy="880699"/>
            <a:chOff x="1043608" y="4869160"/>
            <a:chExt cx="648072" cy="1271803"/>
          </a:xfrm>
        </p:grpSpPr>
        <p:sp>
          <p:nvSpPr>
            <p:cNvPr id="69" name="แผนผังลำดับงาน: แยก 68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70" name="วงรี 69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71" name="กลุ่ม 70"/>
          <p:cNvGrpSpPr/>
          <p:nvPr/>
        </p:nvGrpSpPr>
        <p:grpSpPr>
          <a:xfrm>
            <a:off x="1255154" y="5331909"/>
            <a:ext cx="448777" cy="880699"/>
            <a:chOff x="1043608" y="4869160"/>
            <a:chExt cx="648072" cy="1271803"/>
          </a:xfrm>
        </p:grpSpPr>
        <p:sp>
          <p:nvSpPr>
            <p:cNvPr id="72" name="แผนผังลำดับงาน: แยก 71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73" name="วงรี 72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74" name="กลุ่ม 73"/>
          <p:cNvGrpSpPr/>
          <p:nvPr/>
        </p:nvGrpSpPr>
        <p:grpSpPr>
          <a:xfrm>
            <a:off x="2389642" y="5056243"/>
            <a:ext cx="448777" cy="880699"/>
            <a:chOff x="1043608" y="4869160"/>
            <a:chExt cx="648072" cy="1271803"/>
          </a:xfrm>
        </p:grpSpPr>
        <p:sp>
          <p:nvSpPr>
            <p:cNvPr id="75" name="แผนผังลำดับงาน: แยก 74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76" name="วงรี 75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77" name="กลุ่ม 76"/>
          <p:cNvGrpSpPr/>
          <p:nvPr/>
        </p:nvGrpSpPr>
        <p:grpSpPr>
          <a:xfrm>
            <a:off x="2965706" y="5056243"/>
            <a:ext cx="448777" cy="880699"/>
            <a:chOff x="1043608" y="4869160"/>
            <a:chExt cx="648072" cy="1271803"/>
          </a:xfrm>
        </p:grpSpPr>
        <p:sp>
          <p:nvSpPr>
            <p:cNvPr id="78" name="แผนผังลำดับงาน: แยก 77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79" name="วงรี 78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80" name="กลุ่ม 79"/>
          <p:cNvGrpSpPr/>
          <p:nvPr/>
        </p:nvGrpSpPr>
        <p:grpSpPr>
          <a:xfrm>
            <a:off x="2641670" y="5348947"/>
            <a:ext cx="448777" cy="880699"/>
            <a:chOff x="1043608" y="4869160"/>
            <a:chExt cx="648072" cy="1271803"/>
          </a:xfrm>
        </p:grpSpPr>
        <p:sp>
          <p:nvSpPr>
            <p:cNvPr id="81" name="แผนผังลำดับงาน: แยก 80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82" name="วงรี 81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83" name="กลุ่ม 82"/>
          <p:cNvGrpSpPr/>
          <p:nvPr/>
        </p:nvGrpSpPr>
        <p:grpSpPr>
          <a:xfrm>
            <a:off x="3253738" y="5344275"/>
            <a:ext cx="448777" cy="880699"/>
            <a:chOff x="1043608" y="4869160"/>
            <a:chExt cx="648072" cy="1271803"/>
          </a:xfrm>
        </p:grpSpPr>
        <p:sp>
          <p:nvSpPr>
            <p:cNvPr id="84" name="แผนผังลำดับงาน: แยก 83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85" name="วงรี 84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</p:spTree>
    <p:extLst>
      <p:ext uri="{BB962C8B-B14F-4D97-AF65-F5344CB8AC3E}">
        <p14:creationId xmlns:p14="http://schemas.microsoft.com/office/powerpoint/2010/main" val="311307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4432" y="1202556"/>
            <a:ext cx="9144000" cy="2154436"/>
          </a:xfrm>
          <a:prstGeom prst="rect">
            <a:avLst/>
          </a:prstGeom>
          <a:gradFill flip="none" rotWithShape="1">
            <a:gsLst>
              <a:gs pos="0">
                <a:srgbClr val="FFFF00"/>
              </a:gs>
              <a:gs pos="33000">
                <a:schemeClr val="accent3">
                  <a:tint val="44000"/>
                  <a:satMod val="165000"/>
                </a:schemeClr>
              </a:gs>
              <a:gs pos="70000">
                <a:schemeClr val="accent3">
                  <a:tint val="15000"/>
                  <a:satMod val="165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162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th-TH" b="1" dirty="0" smtClean="0">
              <a:solidFill>
                <a:srgbClr val="000000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ctr"/>
            <a:r>
              <a:rPr lang="th-TH" sz="44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ผู้เรียน</a:t>
            </a:r>
            <a:r>
              <a:rPr lang="th-TH" sz="44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ทำใบกิจกรรมที่ </a:t>
            </a:r>
            <a:r>
              <a:rPr lang="th-TH" sz="44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9.2</a:t>
            </a:r>
            <a:endParaRPr lang="th-TH" sz="4400" b="1" dirty="0">
              <a:solidFill>
                <a:srgbClr val="000000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ctr"/>
            <a:r>
              <a:rPr lang="th-TH" sz="44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เรื่อง </a:t>
            </a:r>
            <a:r>
              <a:rPr lang="th-TH" sz="44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จำได้แค่ไหน</a:t>
            </a:r>
            <a:endParaRPr lang="th-TH" sz="4000" b="1" dirty="0" smtClean="0">
              <a:solidFill>
                <a:srgbClr val="000000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ctr"/>
            <a:endParaRPr lang="th-TH" sz="1800" b="1" dirty="0">
              <a:solidFill>
                <a:srgbClr val="000000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6" name="Picture 2" descr="C:\Users\tkron\Downloads\pic-actPowerCSM1\bee-forestgreen-300px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13793">
            <a:off x="1177524" y="2565240"/>
            <a:ext cx="1605155" cy="1605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2" name="กลุ่ม 21"/>
          <p:cNvGrpSpPr/>
          <p:nvPr/>
        </p:nvGrpSpPr>
        <p:grpSpPr>
          <a:xfrm>
            <a:off x="7051246" y="5255605"/>
            <a:ext cx="936104" cy="1224341"/>
            <a:chOff x="7646999" y="4317836"/>
            <a:chExt cx="936104" cy="1224341"/>
          </a:xfrm>
        </p:grpSpPr>
        <p:sp>
          <p:nvSpPr>
            <p:cNvPr id="20" name="มนมุมสี่เหลี่ยมผืนผ้าด้านเดียวกัน 19"/>
            <p:cNvSpPr/>
            <p:nvPr/>
          </p:nvSpPr>
          <p:spPr>
            <a:xfrm>
              <a:off x="7646999" y="4947302"/>
              <a:ext cx="936104" cy="594875"/>
            </a:xfrm>
            <a:prstGeom prst="round2SameRe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1" name="วงรี 20"/>
            <p:cNvSpPr/>
            <p:nvPr/>
          </p:nvSpPr>
          <p:spPr>
            <a:xfrm>
              <a:off x="7855822" y="4317836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25" name="กลุ่ม 24"/>
          <p:cNvGrpSpPr/>
          <p:nvPr/>
        </p:nvGrpSpPr>
        <p:grpSpPr>
          <a:xfrm>
            <a:off x="3923928" y="3645024"/>
            <a:ext cx="3219015" cy="1444981"/>
            <a:chOff x="4716016" y="3337685"/>
            <a:chExt cx="3219015" cy="1444981"/>
          </a:xfrm>
        </p:grpSpPr>
        <p:sp>
          <p:nvSpPr>
            <p:cNvPr id="23" name="คำบรรยายภาพแบบสี่เหลี่ยมมุมมน 22"/>
            <p:cNvSpPr/>
            <p:nvPr/>
          </p:nvSpPr>
          <p:spPr>
            <a:xfrm>
              <a:off x="4716016" y="3337685"/>
              <a:ext cx="3219015" cy="1444981"/>
            </a:xfrm>
            <a:prstGeom prst="wedgeRoundRectCallout">
              <a:avLst>
                <a:gd name="adj1" fmla="val 44209"/>
                <a:gd name="adj2" fmla="val 76261"/>
                <a:gd name="adj3" fmla="val 16667"/>
              </a:avLst>
            </a:prstGeom>
            <a:gradFill>
              <a:gsLst>
                <a:gs pos="0">
                  <a:srgbClr val="FF3399"/>
                </a:gs>
                <a:gs pos="62000">
                  <a:schemeClr val="bg1"/>
                </a:gs>
                <a:gs pos="100000">
                  <a:schemeClr val="accent4"/>
                </a:gs>
              </a:gsLst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4" name="สี่เหลี่ยมผืนผ้า 23"/>
            <p:cNvSpPr/>
            <p:nvPr/>
          </p:nvSpPr>
          <p:spPr>
            <a:xfrm>
              <a:off x="4820540" y="3501008"/>
              <a:ext cx="3063828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th-TH" sz="3600" b="1" dirty="0" smtClean="0">
                  <a:solidFill>
                    <a:srgbClr val="000000"/>
                  </a:solidFill>
                  <a:effectLst>
                    <a:glow rad="127000">
                      <a:schemeClr val="bg1"/>
                    </a:glow>
                  </a:effectLst>
                  <a:latin typeface="TH Niramit AS" panose="02000506000000020004" pitchFamily="2" charset="-34"/>
                  <a:cs typeface="TH Niramit AS" panose="02000506000000020004" pitchFamily="2" charset="-34"/>
                </a:rPr>
                <a:t>เด็กๆ จำได้แค่ไหนนะ....</a:t>
              </a:r>
              <a:endParaRPr lang="th-TH" sz="3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14233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1331641" y="550421"/>
            <a:ext cx="6696743" cy="646331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ใบกิจกรรมที่ </a:t>
            </a:r>
            <a:r>
              <a:rPr lang="th-TH" sz="3600" b="1" dirty="0" smtClean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9.2 จำได้แค่ไหน</a:t>
            </a:r>
            <a:endParaRPr lang="th-TH" sz="3600" b="1" dirty="0">
              <a:solidFill>
                <a:srgbClr val="000000"/>
              </a:solidFill>
              <a:effectLst>
                <a:glow rad="127000">
                  <a:srgbClr val="FFFF00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" name="สี่เหลี่ยมผืนผ้า 2"/>
          <p:cNvSpPr/>
          <p:nvPr/>
        </p:nvSpPr>
        <p:spPr>
          <a:xfrm>
            <a:off x="251520" y="1198493"/>
            <a:ext cx="51010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1. </a:t>
            </a:r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ให้นักเรียนเขียนโปรแกรมต่อไปนี้</a:t>
            </a:r>
            <a:endParaRPr lang="th-TH" sz="36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4" name="สี่เหลี่ยมผืนผ้า 3"/>
          <p:cNvSpPr/>
          <p:nvPr/>
        </p:nvSpPr>
        <p:spPr>
          <a:xfrm>
            <a:off x="179512" y="1772816"/>
            <a:ext cx="60486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th-TH" sz="32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1.1 รับค่าน้ำหนักและส่วนสูงไว้ในตัว</a:t>
            </a:r>
            <a:r>
              <a:rPr lang="th-TH" sz="32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แปร</a:t>
            </a:r>
            <a:endParaRPr lang="th-TH" sz="32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19" name="Picture 2" descr="https://lh3.googleusercontent.com/2pFfoagJ3D0wMkQffnnb4MwNKgba_SinletjMfX0W78WGFh4PFzWcT9bflMi3EfOlfLeA8wKbLKARKxDYTasem623P58AebKMJVwbt24H4vI9wGRHOxNE4nl_t26mRsw7I7viuM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4" y="2373559"/>
            <a:ext cx="4896544" cy="4198919"/>
          </a:xfrm>
          <a:prstGeom prst="rect">
            <a:avLst/>
          </a:prstGeom>
          <a:noFill/>
          <a:ln w="28575"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tkron\Downloads\pic-actPowerCSM1\bee-forestgreen-300px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13793">
            <a:off x="1082485" y="262778"/>
            <a:ext cx="823738" cy="823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tkron\Downloads\pic-actPowerCSM1\turtle-thinking-300px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482877">
            <a:off x="7664354" y="339335"/>
            <a:ext cx="728059" cy="933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6124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107504" y="692696"/>
            <a:ext cx="85324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th-TH" sz="32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1.2 </a:t>
            </a:r>
            <a:r>
              <a:rPr lang="th-TH" sz="32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หาค่าเส้นรอบวง และพื้นที่ของวงกลม โดยรับค่า</a:t>
            </a:r>
            <a:r>
              <a:rPr lang="th-TH" sz="32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รัศมี</a:t>
            </a:r>
            <a:endParaRPr lang="th-TH" sz="32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2050" name="Picture 2" descr="https://lh4.googleusercontent.com/0YuaBX98A8hT_3cz3eU35e_zcy-9hOt1JdpZbC9LLGWbND7VtAlfIgAO5N31fGv2jmVbYsG56v-0ytPeb2vz-5RXX1JNTYaOP3rKu2VryHhuvhrlb01g9njQPVs57p1zK_DKCd3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12776"/>
            <a:ext cx="6990651" cy="4824536"/>
          </a:xfrm>
          <a:prstGeom prst="rect">
            <a:avLst/>
          </a:prstGeom>
          <a:noFill/>
          <a:ln w="28575"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550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692696"/>
            <a:ext cx="85324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th-TH" sz="32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1.3 </a:t>
            </a:r>
            <a:r>
              <a:rPr lang="th-TH" sz="32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คำนวณหาพื้นที่ของสี่เหลี่ยมจัตุรัสหรือ</a:t>
            </a:r>
            <a:r>
              <a:rPr lang="th-TH" sz="32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สี่เหลี่ยมผืนผ้า</a:t>
            </a:r>
          </a:p>
          <a:p>
            <a:pPr indent="457200"/>
            <a:r>
              <a:rPr lang="th-TH" sz="32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32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   โดย</a:t>
            </a:r>
            <a:r>
              <a:rPr lang="th-TH" sz="32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รับความกว้าง และความยาว ถ้าความกว้างและความ</a:t>
            </a:r>
            <a:r>
              <a:rPr lang="th-TH" sz="32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ยาว</a:t>
            </a:r>
          </a:p>
          <a:p>
            <a:pPr indent="457200"/>
            <a:r>
              <a:rPr lang="th-TH" sz="32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32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   เท่ากัน</a:t>
            </a:r>
            <a:r>
              <a:rPr lang="th-TH" sz="32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ให้ขึ้นข้อความว่า </a:t>
            </a:r>
            <a:r>
              <a:rPr lang="en-US" sz="32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square </a:t>
            </a:r>
            <a:r>
              <a:rPr lang="th-TH" sz="32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ตามหลังการแสดงค่า</a:t>
            </a:r>
            <a:r>
              <a:rPr lang="th-TH" sz="32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พื้นที่</a:t>
            </a:r>
            <a:endParaRPr lang="th-TH" sz="32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4098" name="Picture 2" descr="https://lh4.googleusercontent.com/L72fv13fzd6-vUlCxg-VL-F_tMwhTwia6ETNDEDhcqFPPPFTnIrTCPEPMXpjsijXfhBn6yfLGA0cAxDYkQGUSVUn60G522Qt0YGkoUgDyNsNb9w4RNyyHyzRbwA1Smq5LYQ4DU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5" y="2217017"/>
            <a:ext cx="6336703" cy="4380335"/>
          </a:xfrm>
          <a:prstGeom prst="rect">
            <a:avLst/>
          </a:prstGeom>
          <a:noFill/>
          <a:ln w="28575"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601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251520" y="683985"/>
            <a:ext cx="74888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th-TH" sz="32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1.4 </a:t>
            </a:r>
            <a:r>
              <a:rPr lang="th-TH" sz="32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หาค่าน้ำหนักเฉลี่ยโดยรับข้อมูลตามที่ผู้ใช้</a:t>
            </a:r>
            <a:r>
              <a:rPr lang="th-TH" sz="32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กำหนด</a:t>
            </a:r>
            <a:endParaRPr lang="th-TH" sz="32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5122" name="Picture 2" descr="https://lh4.googleusercontent.com/_52oVbIczkoWUUGodFU2oF9etulrJq1oj4tAW0PjJZYiAXRww5qBu0YOvYWaZ6T-AENAFikhc1bo6EfZgQ03zkGwrSG6rEWchYb8A2rdm8IwIho3KDsyEgeDdGliGBWqu3-TxE_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268760"/>
            <a:ext cx="6120680" cy="5404022"/>
          </a:xfrm>
          <a:prstGeom prst="rect">
            <a:avLst/>
          </a:prstGeom>
          <a:noFill/>
          <a:ln w="28575"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4771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สี่เหลี่ยมผืนผ้า 2"/>
          <p:cNvSpPr/>
          <p:nvPr/>
        </p:nvSpPr>
        <p:spPr>
          <a:xfrm>
            <a:off x="683568" y="764704"/>
            <a:ext cx="22781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2</a:t>
            </a:r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. ขึ้นได้หรือไม่</a:t>
            </a:r>
            <a:endParaRPr lang="th-TH" sz="36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4" name="สี่เหลี่ยมผืนผ้า 3"/>
          <p:cNvSpPr/>
          <p:nvPr/>
        </p:nvSpPr>
        <p:spPr>
          <a:xfrm>
            <a:off x="339264" y="1412776"/>
            <a:ext cx="8496944" cy="4585871"/>
          </a:xfrm>
          <a:prstGeom prst="rect">
            <a:avLst/>
          </a:prstGeom>
          <a:gradFill flip="none" rotWithShape="1">
            <a:gsLst>
              <a:gs pos="0">
                <a:srgbClr val="FFFF00"/>
              </a:gs>
              <a:gs pos="33000">
                <a:schemeClr val="accent3">
                  <a:tint val="44000"/>
                  <a:satMod val="165000"/>
                </a:schemeClr>
              </a:gs>
              <a:gs pos="70000">
                <a:schemeClr val="accent3">
                  <a:tint val="15000"/>
                  <a:satMod val="165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162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th-TH" sz="2000" b="1" dirty="0" smtClean="0">
              <a:solidFill>
                <a:schemeClr val="tx1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sz="3600" b="1" dirty="0">
                <a:solidFill>
                  <a:schemeClr val="tx1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3600" b="1" dirty="0" smtClean="0">
                <a:solidFill>
                  <a:schemeClr val="tx1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  เรือ</a:t>
            </a:r>
            <a:r>
              <a:rPr lang="th-TH" sz="3600" b="1" dirty="0">
                <a:solidFill>
                  <a:schemeClr val="tx1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รับน้ำหนักคนลงเรือได้ไม่เกิน 1,000 </a:t>
            </a:r>
            <a:r>
              <a:rPr lang="th-TH" sz="3600" b="1" dirty="0" smtClean="0">
                <a:solidFill>
                  <a:schemeClr val="tx1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กิโลกรัม</a:t>
            </a:r>
          </a:p>
          <a:p>
            <a:r>
              <a:rPr lang="th-TH" sz="3600" b="1" dirty="0">
                <a:solidFill>
                  <a:schemeClr val="tx1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3600" b="1" dirty="0" smtClean="0">
                <a:solidFill>
                  <a:schemeClr val="tx1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ให้</a:t>
            </a:r>
            <a:r>
              <a:rPr lang="th-TH" sz="3600" b="1" dirty="0">
                <a:solidFill>
                  <a:schemeClr val="tx1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นักเรียนออกแบบและเขียนโปรแกรมรับ</a:t>
            </a:r>
            <a:r>
              <a:rPr lang="th-TH" sz="3600" b="1" dirty="0" smtClean="0">
                <a:solidFill>
                  <a:schemeClr val="tx1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น้ำหนัก</a:t>
            </a:r>
          </a:p>
          <a:p>
            <a:r>
              <a:rPr lang="th-TH" sz="3600" b="1" dirty="0">
                <a:solidFill>
                  <a:schemeClr val="tx1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3600" b="1" dirty="0" smtClean="0">
                <a:solidFill>
                  <a:schemeClr val="tx1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คน</a:t>
            </a:r>
            <a:r>
              <a:rPr lang="th-TH" sz="3600" b="1" dirty="0">
                <a:solidFill>
                  <a:schemeClr val="tx1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ลงเรือทีละ</a:t>
            </a:r>
            <a:r>
              <a:rPr lang="th-TH" sz="3600" b="1" dirty="0" smtClean="0">
                <a:solidFill>
                  <a:schemeClr val="tx1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คน แล้ว</a:t>
            </a:r>
            <a:r>
              <a:rPr lang="th-TH" sz="3600" b="1" dirty="0">
                <a:solidFill>
                  <a:schemeClr val="tx1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ตรวจสอบว่าน้ำหนักคนที่จะลง</a:t>
            </a:r>
            <a:r>
              <a:rPr lang="th-TH" sz="3600" b="1" dirty="0" smtClean="0">
                <a:solidFill>
                  <a:schemeClr val="tx1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เรือ</a:t>
            </a:r>
          </a:p>
          <a:p>
            <a:r>
              <a:rPr lang="th-TH" sz="3600" b="1" dirty="0">
                <a:solidFill>
                  <a:schemeClr val="tx1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3600" b="1" dirty="0" smtClean="0">
                <a:solidFill>
                  <a:schemeClr val="tx1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รวม</a:t>
            </a:r>
            <a:r>
              <a:rPr lang="th-TH" sz="3600" b="1" dirty="0">
                <a:solidFill>
                  <a:schemeClr val="tx1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กับคนที่อยู่ในเรือ</a:t>
            </a:r>
            <a:r>
              <a:rPr lang="th-TH" sz="3600" b="1" dirty="0" smtClean="0">
                <a:solidFill>
                  <a:schemeClr val="tx1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ว่าเกิน</a:t>
            </a:r>
            <a:r>
              <a:rPr lang="th-TH" sz="3600" b="1" dirty="0">
                <a:solidFill>
                  <a:schemeClr val="tx1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กำหนดหรือไม่ ถ้าไม่</a:t>
            </a:r>
            <a:r>
              <a:rPr lang="th-TH" sz="3600" b="1" dirty="0" smtClean="0">
                <a:solidFill>
                  <a:schemeClr val="tx1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เกิน</a:t>
            </a:r>
          </a:p>
          <a:p>
            <a:r>
              <a:rPr lang="th-TH" sz="3600" b="1" dirty="0">
                <a:solidFill>
                  <a:schemeClr val="tx1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3600" b="1" dirty="0" smtClean="0">
                <a:solidFill>
                  <a:schemeClr val="tx1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แสดงข้อความ  </a:t>
            </a:r>
            <a:r>
              <a:rPr lang="th-TH" sz="3600" b="1" dirty="0" smtClean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“</a:t>
            </a:r>
            <a:r>
              <a:rPr lang="th-TH" sz="3600" b="1" dirty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คุณสามารถลงเรือได้”</a:t>
            </a:r>
          </a:p>
          <a:p>
            <a:r>
              <a:rPr lang="th-TH" sz="3600" b="1" dirty="0">
                <a:solidFill>
                  <a:schemeClr val="tx1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3600" b="1" dirty="0" smtClean="0">
                <a:solidFill>
                  <a:schemeClr val="tx1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ถ้า</a:t>
            </a:r>
            <a:r>
              <a:rPr lang="th-TH" sz="3600" b="1" dirty="0">
                <a:solidFill>
                  <a:schemeClr val="tx1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น้ำหนักรวมเกินกำหนด แสดงข้อความว่า</a:t>
            </a:r>
          </a:p>
          <a:p>
            <a:r>
              <a:rPr lang="th-TH" sz="3600" b="1" dirty="0">
                <a:solidFill>
                  <a:schemeClr val="tx1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3600" b="1" dirty="0" smtClean="0">
                <a:solidFill>
                  <a:schemeClr val="tx1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</a:t>
            </a:r>
            <a:r>
              <a:rPr lang="th-TH" sz="3600" b="1" dirty="0" smtClean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“</a:t>
            </a:r>
            <a:r>
              <a:rPr lang="th-TH" sz="3600" b="1" dirty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คุณไม่สามารถลงเรือได้</a:t>
            </a:r>
            <a:r>
              <a:rPr lang="th-TH" sz="3600" b="1" dirty="0" smtClean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”</a:t>
            </a:r>
          </a:p>
          <a:p>
            <a:endParaRPr lang="th-TH" sz="2000" b="1" dirty="0">
              <a:solidFill>
                <a:schemeClr val="tx1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7276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-25742" y="1054477"/>
            <a:ext cx="91264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2.1  การวิเคราะห์และกำหนดรายละเอียดของปัญหา </a:t>
            </a:r>
            <a:endParaRPr lang="th-TH" sz="3200" dirty="0"/>
          </a:p>
        </p:txBody>
      </p:sp>
      <p:sp>
        <p:nvSpPr>
          <p:cNvPr id="3" name="สี่เหลี่ยมผืนผ้า 2"/>
          <p:cNvSpPr/>
          <p:nvPr/>
        </p:nvSpPr>
        <p:spPr>
          <a:xfrm>
            <a:off x="-1036" y="1910152"/>
            <a:ext cx="39969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	 1) ข้อมูลเข้า </a:t>
            </a:r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คือ</a:t>
            </a:r>
            <a:endParaRPr lang="th-TH" sz="36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5" name="สี่เหลี่ยมผืนผ้า 4"/>
          <p:cNvSpPr/>
          <p:nvPr/>
        </p:nvSpPr>
        <p:spPr>
          <a:xfrm>
            <a:off x="-36512" y="2852936"/>
            <a:ext cx="39786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	 2) ข้อมูลออก </a:t>
            </a:r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คือ</a:t>
            </a:r>
            <a:endParaRPr lang="th-TH" sz="36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6" name="สี่เหลี่ยมผืนผ้า 5"/>
          <p:cNvSpPr/>
          <p:nvPr/>
        </p:nvSpPr>
        <p:spPr>
          <a:xfrm>
            <a:off x="529694" y="3740839"/>
            <a:ext cx="68506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3</a:t>
            </a:r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) วิธีการตรวจสอบความ</a:t>
            </a:r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ถูกต้อง</a:t>
            </a:r>
          </a:p>
          <a:p>
            <a:pPr indent="457200"/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  (</a:t>
            </a:r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สมมติข้อมูลอย่างน้อย  2 ชุด)</a:t>
            </a:r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3411923" y="1896503"/>
            <a:ext cx="43284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น้ำหนักของคนลงเรือแต่ละคน</a:t>
            </a:r>
          </a:p>
        </p:txBody>
      </p:sp>
      <p:sp>
        <p:nvSpPr>
          <p:cNvPr id="4" name="สี่เหลี่ยมผืนผ้า 3"/>
          <p:cNvSpPr/>
          <p:nvPr/>
        </p:nvSpPr>
        <p:spPr>
          <a:xfrm>
            <a:off x="3582092" y="2839288"/>
            <a:ext cx="50223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b="1" dirty="0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ข้อความแจ้งการอนุญาตขึ้นเรือ</a:t>
            </a:r>
          </a:p>
        </p:txBody>
      </p:sp>
    </p:spTree>
    <p:extLst>
      <p:ext uri="{BB962C8B-B14F-4D97-AF65-F5344CB8AC3E}">
        <p14:creationId xmlns:p14="http://schemas.microsoft.com/office/powerpoint/2010/main" val="3779300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0" y="1796623"/>
            <a:ext cx="9143999" cy="1200329"/>
          </a:xfrm>
          <a:prstGeom prst="rect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	เครื่องมือ</a:t>
            </a:r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เขียนโปรแกรม </a:t>
            </a:r>
            <a:r>
              <a:rPr lang="en-US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Scratch  </a:t>
            </a:r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โดยร่วมกันอภิปราย</a:t>
            </a:r>
          </a:p>
          <a:p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ใน</a:t>
            </a:r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ประเด็นการใช้งานเบื้องต้น หรือคำสั่งที่เคย</a:t>
            </a:r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ศึกษามาแล้ว </a:t>
            </a:r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เช่น</a:t>
            </a:r>
            <a:endParaRPr lang="th-TH" sz="36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" name="สี่เหลี่ยมผืนผ้า 2"/>
          <p:cNvSpPr/>
          <p:nvPr/>
        </p:nvSpPr>
        <p:spPr>
          <a:xfrm>
            <a:off x="683568" y="3190324"/>
            <a:ext cx="820891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200" b="1" dirty="0" smtClean="0">
                <a:solidFill>
                  <a:srgbClr val="0000FF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- นักเรียน</a:t>
            </a:r>
            <a:r>
              <a:rPr lang="th-TH" sz="3200" b="1" dirty="0">
                <a:solidFill>
                  <a:srgbClr val="0000FF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มีวิธีการรันโปรแกรมอย่างไร</a:t>
            </a:r>
          </a:p>
          <a:p>
            <a:r>
              <a:rPr lang="th-TH" sz="32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- ทราบ</a:t>
            </a:r>
            <a:r>
              <a:rPr lang="th-TH" sz="32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ได้อย่างไรว่ามีข้อผิดพลาดในการเขียนโปรแกรม</a:t>
            </a:r>
          </a:p>
          <a:p>
            <a:r>
              <a:rPr lang="th-TH" sz="3200" b="1" dirty="0" smtClean="0">
                <a:solidFill>
                  <a:srgbClr val="0000FF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- เมื่อไหร่</a:t>
            </a:r>
            <a:r>
              <a:rPr lang="th-TH" sz="3200" b="1" dirty="0">
                <a:solidFill>
                  <a:srgbClr val="0000FF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ที่นักเรียนต้องใช้งานตัวแปร และใช้อย่างไร</a:t>
            </a:r>
          </a:p>
          <a:p>
            <a:r>
              <a:rPr lang="th-TH" sz="32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- คำสั่ง </a:t>
            </a:r>
            <a:r>
              <a:rPr lang="en-US" sz="32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if-else </a:t>
            </a:r>
            <a:r>
              <a:rPr lang="th-TH" sz="32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ใช้งานอย่างไร</a:t>
            </a:r>
          </a:p>
          <a:p>
            <a:r>
              <a:rPr lang="th-TH" sz="3200" b="1" dirty="0" smtClean="0">
                <a:solidFill>
                  <a:srgbClr val="0000FF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- หาก</a:t>
            </a:r>
            <a:r>
              <a:rPr lang="th-TH" sz="3200" b="1" dirty="0">
                <a:solidFill>
                  <a:srgbClr val="0000FF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ต้องการทำงานแบบวนซ้ำแบบระบุจำนวน</a:t>
            </a:r>
            <a:r>
              <a:rPr lang="th-TH" sz="3200" b="1" dirty="0" smtClean="0">
                <a:solidFill>
                  <a:srgbClr val="0000FF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รอบ</a:t>
            </a:r>
          </a:p>
          <a:p>
            <a:r>
              <a:rPr lang="th-TH" sz="3200" b="1" dirty="0" smtClean="0">
                <a:solidFill>
                  <a:srgbClr val="0000FF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  วน</a:t>
            </a:r>
            <a:r>
              <a:rPr lang="th-TH" sz="3200" b="1" dirty="0">
                <a:solidFill>
                  <a:srgbClr val="0000FF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ซ้ำแบบไม่รู้จบ หรือวนซ้ำแบบมีเงื่อนไขจะใช้คำสั่งใด</a:t>
            </a:r>
          </a:p>
        </p:txBody>
      </p:sp>
      <p:sp>
        <p:nvSpPr>
          <p:cNvPr id="4" name="รูปห้าเหลี่ยม 3"/>
          <p:cNvSpPr/>
          <p:nvPr/>
        </p:nvSpPr>
        <p:spPr>
          <a:xfrm>
            <a:off x="0" y="623590"/>
            <a:ext cx="3131840" cy="1077218"/>
          </a:xfrm>
          <a:prstGeom prst="homePlate">
            <a:avLst/>
          </a:prstGeom>
          <a:gradFill flip="none" rotWithShape="1">
            <a:gsLst>
              <a:gs pos="0">
                <a:srgbClr val="FFFF00"/>
              </a:gs>
              <a:gs pos="36000">
                <a:schemeClr val="accent6">
                  <a:lumMod val="40000"/>
                  <a:lumOff val="60000"/>
                </a:schemeClr>
              </a:gs>
              <a:gs pos="64000">
                <a:schemeClr val="bg1"/>
              </a:gs>
              <a:gs pos="93000">
                <a:srgbClr val="FF0066"/>
              </a:gs>
            </a:gsLst>
            <a:lin ang="27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th-TH" sz="1200" b="1" dirty="0" smtClean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ctr"/>
            <a:r>
              <a:rPr lang="th-TH" sz="44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ทบทวนความรู้</a:t>
            </a:r>
          </a:p>
          <a:p>
            <a:pPr algn="ctr"/>
            <a:endParaRPr lang="th-TH" sz="8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132362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ตาราง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0251221"/>
              </p:ext>
            </p:extLst>
          </p:nvPr>
        </p:nvGraphicFramePr>
        <p:xfrm>
          <a:off x="467544" y="885628"/>
          <a:ext cx="8185137" cy="57717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5025961"/>
                <a:gridCol w="3159176"/>
              </a:tblGrid>
              <a:tr h="519262">
                <a:tc>
                  <a:txBody>
                    <a:bodyPr/>
                    <a:lstStyle/>
                    <a:p>
                      <a:pPr algn="ctr"/>
                      <a:r>
                        <a:rPr lang="th-TH" sz="3200" b="1" kern="1200" dirty="0" smtClean="0">
                          <a:solidFill>
                            <a:schemeClr val="tx1"/>
                          </a:solidFill>
                          <a:effectLst>
                            <a:glow rad="114300">
                              <a:schemeClr val="bg1"/>
                            </a:glow>
                          </a:effectLst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ข้อมูลเข้า</a:t>
                      </a:r>
                      <a:endParaRPr lang="th-TH" sz="3200" b="1" kern="1200" dirty="0">
                        <a:solidFill>
                          <a:schemeClr val="tx1"/>
                        </a:solidFill>
                        <a:effectLst>
                          <a:glow rad="114300">
                            <a:schemeClr val="bg1"/>
                          </a:glow>
                        </a:effectLst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3200" b="1" kern="1200" dirty="0" smtClean="0">
                          <a:solidFill>
                            <a:schemeClr val="tx1"/>
                          </a:solidFill>
                          <a:effectLst>
                            <a:glow rad="114300">
                              <a:schemeClr val="bg1"/>
                            </a:glow>
                          </a:effectLst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ข้อมูลออก</a:t>
                      </a:r>
                      <a:endParaRPr kumimoji="0" lang="th-TH" sz="3200" b="1" kern="1200" dirty="0">
                        <a:solidFill>
                          <a:schemeClr val="tx1"/>
                        </a:solidFill>
                        <a:effectLst>
                          <a:glow rad="114300">
                            <a:schemeClr val="bg1"/>
                          </a:glow>
                        </a:effectLst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519262">
                <a:tc>
                  <a:txBody>
                    <a:bodyPr/>
                    <a:lstStyle/>
                    <a:p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5192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th-TH" sz="2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th-TH" sz="2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5192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th-TH" sz="2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th-TH" sz="2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5192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th-TH" sz="2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th-TH" sz="2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5192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th-TH" sz="2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th-TH" sz="2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5192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th-TH" sz="2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th-TH" sz="2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5192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th-TH" sz="2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th-TH" sz="2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5192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th-TH" sz="2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th-TH" sz="2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5192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th-TH" sz="2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th-TH" sz="2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5192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th-TH" sz="2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th-TH" sz="2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กล่องข้อความ 1"/>
          <p:cNvSpPr txBox="1"/>
          <p:nvPr/>
        </p:nvSpPr>
        <p:spPr>
          <a:xfrm>
            <a:off x="899592" y="188640"/>
            <a:ext cx="1898277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th-TH" sz="3600" b="1" dirty="0">
                <a:solidFill>
                  <a:srgbClr val="0000FF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ข้อมูลชุดที่ 1</a:t>
            </a:r>
          </a:p>
        </p:txBody>
      </p:sp>
      <p:sp>
        <p:nvSpPr>
          <p:cNvPr id="3" name="กล่องข้อความ 2"/>
          <p:cNvSpPr txBox="1"/>
          <p:nvPr/>
        </p:nvSpPr>
        <p:spPr>
          <a:xfrm>
            <a:off x="467544" y="1484784"/>
            <a:ext cx="42947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น้ำหนักผู้โดยสารคนที่ 1  115  </a:t>
            </a:r>
            <a:r>
              <a:rPr lang="th-TH" b="1" dirty="0" smtClean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กิโลกรัม</a:t>
            </a:r>
            <a:endParaRPr lang="th-TH" b="1" dirty="0">
              <a:solidFill>
                <a:srgbClr val="0000FF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4" name="กล่องข้อความ 3"/>
          <p:cNvSpPr txBox="1"/>
          <p:nvPr/>
        </p:nvSpPr>
        <p:spPr>
          <a:xfrm>
            <a:off x="467544" y="2028036"/>
            <a:ext cx="43300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น้ำหนักผู้โดยสารคนที่ 2  101  </a:t>
            </a:r>
            <a:r>
              <a:rPr lang="th-TH" b="1" dirty="0" smtClean="0"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กิโลกรัม</a:t>
            </a:r>
            <a:endParaRPr lang="th-TH" b="1" dirty="0">
              <a:effectLst>
                <a:glow rad="114300">
                  <a:srgbClr val="FFFF00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5" name="กล่องข้อความ 4"/>
          <p:cNvSpPr txBox="1"/>
          <p:nvPr/>
        </p:nvSpPr>
        <p:spPr>
          <a:xfrm>
            <a:off x="488382" y="2503048"/>
            <a:ext cx="42530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น้ำหนักผู้โดยสารคนที่ 3  90  กิโลกรัม</a:t>
            </a:r>
          </a:p>
        </p:txBody>
      </p:sp>
      <p:sp>
        <p:nvSpPr>
          <p:cNvPr id="6" name="กล่องข้อความ 5"/>
          <p:cNvSpPr txBox="1"/>
          <p:nvPr/>
        </p:nvSpPr>
        <p:spPr>
          <a:xfrm>
            <a:off x="488382" y="3049796"/>
            <a:ext cx="43588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น้ำหนักผู้โดยสารคนที่ 4  120  กิโลกรัม</a:t>
            </a:r>
          </a:p>
        </p:txBody>
      </p:sp>
      <p:sp>
        <p:nvSpPr>
          <p:cNvPr id="7" name="กล่องข้อความ 6"/>
          <p:cNvSpPr txBox="1"/>
          <p:nvPr/>
        </p:nvSpPr>
        <p:spPr>
          <a:xfrm>
            <a:off x="514030" y="3540681"/>
            <a:ext cx="43332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น้ำหนักผู้โดยสารคนที่ 5  110  กิโลกรัม</a:t>
            </a:r>
          </a:p>
        </p:txBody>
      </p:sp>
      <p:sp>
        <p:nvSpPr>
          <p:cNvPr id="8" name="กล่องข้อความ 7"/>
          <p:cNvSpPr txBox="1"/>
          <p:nvPr/>
        </p:nvSpPr>
        <p:spPr>
          <a:xfrm>
            <a:off x="467544" y="4057908"/>
            <a:ext cx="4288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น้ำหนักผู้โดยสารคนที่ 6  150 กิโลกรัม</a:t>
            </a:r>
          </a:p>
        </p:txBody>
      </p:sp>
      <p:sp>
        <p:nvSpPr>
          <p:cNvPr id="11" name="กล่องข้อความ 10"/>
          <p:cNvSpPr txBox="1"/>
          <p:nvPr/>
        </p:nvSpPr>
        <p:spPr>
          <a:xfrm>
            <a:off x="467544" y="4546177"/>
            <a:ext cx="42867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น้ำหนักผู้โดยสารคนที่ 7  130 กิโลกรัม</a:t>
            </a:r>
          </a:p>
        </p:txBody>
      </p:sp>
      <p:sp>
        <p:nvSpPr>
          <p:cNvPr id="12" name="กล่องข้อความ 11"/>
          <p:cNvSpPr txBox="1"/>
          <p:nvPr/>
        </p:nvSpPr>
        <p:spPr>
          <a:xfrm>
            <a:off x="465942" y="5069397"/>
            <a:ext cx="42643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น้ำหนักผู้โดยสารคนที่ 8  80  กิโลกรัม</a:t>
            </a:r>
          </a:p>
        </p:txBody>
      </p:sp>
      <p:sp>
        <p:nvSpPr>
          <p:cNvPr id="13" name="กล่องข้อความ 12"/>
          <p:cNvSpPr txBox="1"/>
          <p:nvPr/>
        </p:nvSpPr>
        <p:spPr>
          <a:xfrm>
            <a:off x="450221" y="5619913"/>
            <a:ext cx="42755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น้ำหนักผู้โดยสารคนที่ 9  120 กิโลกรัม</a:t>
            </a:r>
          </a:p>
        </p:txBody>
      </p:sp>
      <p:sp>
        <p:nvSpPr>
          <p:cNvPr id="14" name="กล่องข้อความ 13"/>
          <p:cNvSpPr txBox="1"/>
          <p:nvPr/>
        </p:nvSpPr>
        <p:spPr>
          <a:xfrm>
            <a:off x="453919" y="6115837"/>
            <a:ext cx="4288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น้ำหนักผู้โดยสารคนที่ 10  65 กิโลกรัม</a:t>
            </a:r>
          </a:p>
        </p:txBody>
      </p:sp>
      <p:sp>
        <p:nvSpPr>
          <p:cNvPr id="15" name="กล่องข้อความ 14"/>
          <p:cNvSpPr txBox="1"/>
          <p:nvPr/>
        </p:nvSpPr>
        <p:spPr>
          <a:xfrm>
            <a:off x="5508104" y="1465620"/>
            <a:ext cx="24657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คุณสามารถขึ้นเรือได้</a:t>
            </a:r>
          </a:p>
        </p:txBody>
      </p:sp>
      <p:sp>
        <p:nvSpPr>
          <p:cNvPr id="16" name="กล่องข้อความ 15"/>
          <p:cNvSpPr txBox="1"/>
          <p:nvPr/>
        </p:nvSpPr>
        <p:spPr>
          <a:xfrm>
            <a:off x="5508104" y="1988840"/>
            <a:ext cx="24657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คุณสามารถขึ้นเรือได้</a:t>
            </a:r>
          </a:p>
        </p:txBody>
      </p:sp>
      <p:sp>
        <p:nvSpPr>
          <p:cNvPr id="17" name="กล่องข้อความ 16"/>
          <p:cNvSpPr txBox="1"/>
          <p:nvPr/>
        </p:nvSpPr>
        <p:spPr>
          <a:xfrm>
            <a:off x="5508104" y="2492896"/>
            <a:ext cx="24657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คุณสามารถขึ้นเรือได้</a:t>
            </a:r>
          </a:p>
        </p:txBody>
      </p:sp>
      <p:sp>
        <p:nvSpPr>
          <p:cNvPr id="18" name="กล่องข้อความ 17"/>
          <p:cNvSpPr txBox="1"/>
          <p:nvPr/>
        </p:nvSpPr>
        <p:spPr>
          <a:xfrm>
            <a:off x="5508104" y="3049796"/>
            <a:ext cx="24657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คุณสามารถขึ้นเรือได้</a:t>
            </a:r>
          </a:p>
        </p:txBody>
      </p:sp>
      <p:sp>
        <p:nvSpPr>
          <p:cNvPr id="19" name="กล่องข้อความ 18"/>
          <p:cNvSpPr txBox="1"/>
          <p:nvPr/>
        </p:nvSpPr>
        <p:spPr>
          <a:xfrm>
            <a:off x="5508104" y="3553852"/>
            <a:ext cx="24657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คุณสามารถขึ้นเรือได้</a:t>
            </a:r>
          </a:p>
        </p:txBody>
      </p:sp>
      <p:sp>
        <p:nvSpPr>
          <p:cNvPr id="20" name="กล่องข้อความ 19"/>
          <p:cNvSpPr txBox="1"/>
          <p:nvPr/>
        </p:nvSpPr>
        <p:spPr>
          <a:xfrm>
            <a:off x="5508104" y="4077072"/>
            <a:ext cx="24657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คุณสามารถขึ้นเรือได้</a:t>
            </a:r>
          </a:p>
        </p:txBody>
      </p:sp>
      <p:sp>
        <p:nvSpPr>
          <p:cNvPr id="21" name="กล่องข้อความ 20"/>
          <p:cNvSpPr txBox="1"/>
          <p:nvPr/>
        </p:nvSpPr>
        <p:spPr>
          <a:xfrm>
            <a:off x="5508104" y="4581128"/>
            <a:ext cx="24657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คุณสามารถขึ้นเรือได้</a:t>
            </a:r>
          </a:p>
        </p:txBody>
      </p:sp>
      <p:sp>
        <p:nvSpPr>
          <p:cNvPr id="22" name="กล่องข้อความ 21"/>
          <p:cNvSpPr txBox="1"/>
          <p:nvPr/>
        </p:nvSpPr>
        <p:spPr>
          <a:xfrm>
            <a:off x="5508104" y="5085184"/>
            <a:ext cx="24657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คุณสามารถขึ้นเรือได้</a:t>
            </a:r>
          </a:p>
        </p:txBody>
      </p:sp>
      <p:sp>
        <p:nvSpPr>
          <p:cNvPr id="23" name="กล่องข้อความ 22"/>
          <p:cNvSpPr txBox="1"/>
          <p:nvPr/>
        </p:nvSpPr>
        <p:spPr>
          <a:xfrm>
            <a:off x="5508104" y="5589240"/>
            <a:ext cx="27350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คุณไม่สามารถขึ้นเรือได้</a:t>
            </a:r>
          </a:p>
        </p:txBody>
      </p:sp>
      <p:sp>
        <p:nvSpPr>
          <p:cNvPr id="24" name="กล่องข้อความ 23"/>
          <p:cNvSpPr txBox="1"/>
          <p:nvPr/>
        </p:nvSpPr>
        <p:spPr>
          <a:xfrm>
            <a:off x="5508104" y="6093296"/>
            <a:ext cx="24657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คุณสามารถขึ้นเรือได้</a:t>
            </a:r>
          </a:p>
        </p:txBody>
      </p:sp>
    </p:spTree>
    <p:extLst>
      <p:ext uri="{BB962C8B-B14F-4D97-AF65-F5344CB8AC3E}">
        <p14:creationId xmlns:p14="http://schemas.microsoft.com/office/powerpoint/2010/main" val="13296546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สี่เหลี่ยมผืนผ้า 9"/>
          <p:cNvSpPr/>
          <p:nvPr/>
        </p:nvSpPr>
        <p:spPr>
          <a:xfrm>
            <a:off x="1187624" y="908720"/>
            <a:ext cx="208823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>
                <a:solidFill>
                  <a:srgbClr val="0000FF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ข้อมูลชุดที่ 2</a:t>
            </a:r>
          </a:p>
        </p:txBody>
      </p:sp>
      <p:graphicFrame>
        <p:nvGraphicFramePr>
          <p:cNvPr id="9" name="ตาราง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125894"/>
              </p:ext>
            </p:extLst>
          </p:nvPr>
        </p:nvGraphicFramePr>
        <p:xfrm>
          <a:off x="467544" y="1844824"/>
          <a:ext cx="8185137" cy="317543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5025961"/>
                <a:gridCol w="3159176"/>
              </a:tblGrid>
              <a:tr h="519262">
                <a:tc>
                  <a:txBody>
                    <a:bodyPr/>
                    <a:lstStyle/>
                    <a:p>
                      <a:pPr algn="ctr"/>
                      <a:r>
                        <a:rPr lang="th-TH" sz="3200" b="1" kern="1200" dirty="0" smtClean="0">
                          <a:solidFill>
                            <a:schemeClr val="tx1"/>
                          </a:solidFill>
                          <a:effectLst>
                            <a:glow rad="114300">
                              <a:schemeClr val="bg1"/>
                            </a:glow>
                          </a:effectLst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ข้อมูลเข้า</a:t>
                      </a:r>
                      <a:endParaRPr lang="th-TH" sz="3200" b="1" kern="1200" dirty="0">
                        <a:solidFill>
                          <a:schemeClr val="tx1"/>
                        </a:solidFill>
                        <a:effectLst>
                          <a:glow rad="114300">
                            <a:schemeClr val="bg1"/>
                          </a:glow>
                        </a:effectLst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3200" b="1" kern="1200" dirty="0" smtClean="0">
                          <a:solidFill>
                            <a:schemeClr val="tx1"/>
                          </a:solidFill>
                          <a:effectLst>
                            <a:glow rad="114300">
                              <a:schemeClr val="bg1"/>
                            </a:glow>
                          </a:effectLst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ข้อมูลออก</a:t>
                      </a:r>
                      <a:endParaRPr kumimoji="0" lang="th-TH" sz="3200" b="1" kern="1200" dirty="0">
                        <a:solidFill>
                          <a:schemeClr val="tx1"/>
                        </a:solidFill>
                        <a:effectLst>
                          <a:glow rad="114300">
                            <a:schemeClr val="bg1"/>
                          </a:glow>
                        </a:effectLst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519262">
                <a:tc>
                  <a:txBody>
                    <a:bodyPr/>
                    <a:lstStyle/>
                    <a:p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th-TH" sz="2800" b="1" kern="120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5192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th-TH" sz="2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th-TH" sz="2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5192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th-TH" sz="2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th-TH" sz="2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5192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th-TH" sz="2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th-TH" sz="2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5192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th-TH" sz="2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th-TH" sz="2800" b="1" kern="1200" dirty="0" smtClean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กล่องข้อความ 1"/>
          <p:cNvSpPr txBox="1"/>
          <p:nvPr/>
        </p:nvSpPr>
        <p:spPr>
          <a:xfrm>
            <a:off x="539552" y="2420888"/>
            <a:ext cx="4222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น้ำหนักผู้โดยสารคนที่ 1  78  กิโลกรัม</a:t>
            </a:r>
          </a:p>
        </p:txBody>
      </p:sp>
      <p:sp>
        <p:nvSpPr>
          <p:cNvPr id="3" name="กล่องข้อความ 2"/>
          <p:cNvSpPr txBox="1"/>
          <p:nvPr/>
        </p:nvSpPr>
        <p:spPr>
          <a:xfrm>
            <a:off x="539552" y="2983304"/>
            <a:ext cx="42594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น้ำหนักผู้โดยสารคนที่ 2  60  กิโลกรัม</a:t>
            </a:r>
          </a:p>
        </p:txBody>
      </p:sp>
      <p:sp>
        <p:nvSpPr>
          <p:cNvPr id="4" name="กล่องข้อความ 3"/>
          <p:cNvSpPr txBox="1"/>
          <p:nvPr/>
        </p:nvSpPr>
        <p:spPr>
          <a:xfrm>
            <a:off x="539552" y="3487360"/>
            <a:ext cx="42482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น้ำหนักผู้โดยสารคนที่ 3  92  กิโลกรัม</a:t>
            </a:r>
          </a:p>
        </p:txBody>
      </p:sp>
      <p:sp>
        <p:nvSpPr>
          <p:cNvPr id="5" name="กล่องข้อความ 4"/>
          <p:cNvSpPr txBox="1"/>
          <p:nvPr/>
        </p:nvSpPr>
        <p:spPr>
          <a:xfrm>
            <a:off x="539552" y="4005064"/>
            <a:ext cx="42466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น้ำหนักผู้โดยสารคนที่ 4  48  กิโลกรัม</a:t>
            </a:r>
          </a:p>
        </p:txBody>
      </p:sp>
      <p:sp>
        <p:nvSpPr>
          <p:cNvPr id="6" name="กล่องข้อความ 5"/>
          <p:cNvSpPr txBox="1"/>
          <p:nvPr/>
        </p:nvSpPr>
        <p:spPr>
          <a:xfrm>
            <a:off x="539552" y="4509120"/>
            <a:ext cx="42627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น้ำหนักผู้โดยสารคนที่ 5  55  กิโลกรัม</a:t>
            </a:r>
          </a:p>
        </p:txBody>
      </p:sp>
      <p:sp>
        <p:nvSpPr>
          <p:cNvPr id="7" name="กล่องข้อความ 6"/>
          <p:cNvSpPr txBox="1"/>
          <p:nvPr/>
        </p:nvSpPr>
        <p:spPr>
          <a:xfrm>
            <a:off x="5508104" y="2420888"/>
            <a:ext cx="24657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คุณสามารถขึ้นเรือได้</a:t>
            </a:r>
          </a:p>
        </p:txBody>
      </p:sp>
      <p:sp>
        <p:nvSpPr>
          <p:cNvPr id="11" name="กล่องข้อความ 10"/>
          <p:cNvSpPr txBox="1"/>
          <p:nvPr/>
        </p:nvSpPr>
        <p:spPr>
          <a:xfrm>
            <a:off x="5508104" y="2977788"/>
            <a:ext cx="24657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คุณสามารถขึ้นเรือได้</a:t>
            </a:r>
          </a:p>
        </p:txBody>
      </p:sp>
      <p:sp>
        <p:nvSpPr>
          <p:cNvPr id="12" name="กล่องข้อความ 11"/>
          <p:cNvSpPr txBox="1"/>
          <p:nvPr/>
        </p:nvSpPr>
        <p:spPr>
          <a:xfrm>
            <a:off x="5508104" y="3481844"/>
            <a:ext cx="24657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คุณสามารถขึ้นเรือได้</a:t>
            </a:r>
          </a:p>
        </p:txBody>
      </p:sp>
      <p:sp>
        <p:nvSpPr>
          <p:cNvPr id="13" name="กล่องข้อความ 12"/>
          <p:cNvSpPr txBox="1"/>
          <p:nvPr/>
        </p:nvSpPr>
        <p:spPr>
          <a:xfrm>
            <a:off x="5508104" y="4005064"/>
            <a:ext cx="24657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คุณสามารถขึ้นเรือได้</a:t>
            </a:r>
          </a:p>
        </p:txBody>
      </p:sp>
      <p:sp>
        <p:nvSpPr>
          <p:cNvPr id="14" name="กล่องข้อความ 13"/>
          <p:cNvSpPr txBox="1"/>
          <p:nvPr/>
        </p:nvSpPr>
        <p:spPr>
          <a:xfrm>
            <a:off x="5508104" y="4509120"/>
            <a:ext cx="24657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คุณสามารถขึ้นเรือได้</a:t>
            </a:r>
          </a:p>
        </p:txBody>
      </p:sp>
    </p:spTree>
    <p:extLst>
      <p:ext uri="{BB962C8B-B14F-4D97-AF65-F5344CB8AC3E}">
        <p14:creationId xmlns:p14="http://schemas.microsoft.com/office/powerpoint/2010/main" val="1530156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11" grpId="0"/>
      <p:bldP spid="12" grpId="0"/>
      <p:bldP spid="13" grpId="0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0" y="764704"/>
            <a:ext cx="84861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2.2 </a:t>
            </a:r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 </a:t>
            </a:r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การ</a:t>
            </a:r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วางแผนการแก้ปัญหา (รหัสลำลองหรือผังงาน)</a:t>
            </a:r>
          </a:p>
        </p:txBody>
      </p:sp>
      <p:sp>
        <p:nvSpPr>
          <p:cNvPr id="11" name="กล่องข้อความ 10"/>
          <p:cNvSpPr txBox="1"/>
          <p:nvPr/>
        </p:nvSpPr>
        <p:spPr>
          <a:xfrm>
            <a:off x="827584" y="1389055"/>
            <a:ext cx="7272808" cy="4832092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29000">
                <a:schemeClr val="bg1"/>
              </a:gs>
              <a:gs pos="55000">
                <a:srgbClr val="65D7FF"/>
              </a:gs>
              <a:gs pos="95000">
                <a:schemeClr val="accent4">
                  <a:tint val="5000"/>
                  <a:satMod val="2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th-TH" sz="2000" b="1" dirty="0" smtClean="0">
              <a:solidFill>
                <a:srgbClr val="0000FF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b="1" dirty="0" smtClean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เริ่มต้น</a:t>
            </a:r>
            <a:endParaRPr lang="th-TH" b="1" dirty="0">
              <a:solidFill>
                <a:srgbClr val="0000FF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b="1" dirty="0" smtClean="0"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1</a:t>
            </a:r>
            <a:r>
              <a:rPr lang="th-TH" b="1" dirty="0"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. </a:t>
            </a:r>
            <a:r>
              <a:rPr lang="en-US" b="1" dirty="0"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MAX_LOAD ←  1000</a:t>
            </a:r>
          </a:p>
          <a:p>
            <a:r>
              <a:rPr lang="en-US" b="1" dirty="0" smtClean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2</a:t>
            </a:r>
            <a:r>
              <a:rPr lang="en-US" b="1" dirty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. </a:t>
            </a:r>
            <a:r>
              <a:rPr lang="en-US" b="1" dirty="0" err="1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passenger_weight</a:t>
            </a:r>
            <a:r>
              <a:rPr lang="en-US" b="1" dirty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←  0</a:t>
            </a:r>
          </a:p>
          <a:p>
            <a:r>
              <a:rPr lang="en-US" b="1" dirty="0" smtClean="0"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3</a:t>
            </a:r>
            <a:r>
              <a:rPr lang="en-US" b="1" dirty="0"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. </a:t>
            </a:r>
            <a:r>
              <a:rPr lang="en-US" b="1" dirty="0" err="1"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total_weight</a:t>
            </a:r>
            <a:r>
              <a:rPr lang="en-US" b="1" dirty="0"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←  0</a:t>
            </a:r>
          </a:p>
          <a:p>
            <a:r>
              <a:rPr lang="en-US" b="1" dirty="0" smtClean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4</a:t>
            </a:r>
            <a:r>
              <a:rPr lang="en-US" b="1" dirty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. passenger ←  0</a:t>
            </a:r>
          </a:p>
          <a:p>
            <a:r>
              <a:rPr lang="en-US" b="1" dirty="0" smtClean="0"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5</a:t>
            </a:r>
            <a:r>
              <a:rPr lang="en-US" b="1" dirty="0"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. </a:t>
            </a:r>
            <a:r>
              <a:rPr lang="th-TH" b="1" dirty="0"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วนซ้ำจนกว่าจะ </a:t>
            </a:r>
            <a:r>
              <a:rPr lang="en-US" b="1" dirty="0" err="1"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passenger_weight</a:t>
            </a:r>
            <a:r>
              <a:rPr lang="en-US" b="1" dirty="0"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= stop</a:t>
            </a:r>
          </a:p>
          <a:p>
            <a:r>
              <a:rPr lang="en-US" b="1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     </a:t>
            </a:r>
            <a:r>
              <a:rPr lang="en-US" b="1" dirty="0" smtClean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5.1 </a:t>
            </a:r>
            <a:r>
              <a:rPr lang="en-US" b="1" dirty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passenger ← passenger +1</a:t>
            </a:r>
          </a:p>
          <a:p>
            <a:r>
              <a:rPr lang="en-US" b="1" dirty="0"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</a:t>
            </a:r>
            <a:r>
              <a:rPr lang="en-US" b="1" dirty="0" smtClean="0"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5.2 </a:t>
            </a:r>
            <a:r>
              <a:rPr lang="th-TH" b="1" dirty="0"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แสดงข้อความ  “กรุณากรอกน้ำหนักผู้โดยสารคนที่</a:t>
            </a:r>
            <a:r>
              <a:rPr lang="en-US" b="1" dirty="0"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”</a:t>
            </a:r>
            <a:r>
              <a:rPr lang="th-TH" b="1" dirty="0"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, </a:t>
            </a:r>
            <a:endParaRPr lang="en-US" b="1" dirty="0">
              <a:effectLst>
                <a:glow rad="114300">
                  <a:srgbClr val="FFFF00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en-US" b="1" dirty="0"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    </a:t>
            </a:r>
            <a:r>
              <a:rPr lang="en-US" b="1" dirty="0" smtClean="0"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passenger+1 </a:t>
            </a:r>
            <a:r>
              <a:rPr lang="th-TH" b="1" dirty="0"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หรือพิมพ์ข้อความ </a:t>
            </a:r>
            <a:r>
              <a:rPr lang="en-US" b="1" dirty="0"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stop”</a:t>
            </a:r>
          </a:p>
          <a:p>
            <a:r>
              <a:rPr lang="en-US" b="1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 </a:t>
            </a:r>
            <a:r>
              <a:rPr lang="en-US" b="1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   </a:t>
            </a:r>
            <a:r>
              <a:rPr lang="en-US" b="1" dirty="0" smtClean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5.3 </a:t>
            </a:r>
            <a:r>
              <a:rPr lang="en-US" b="1" dirty="0" err="1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passenger_weight</a:t>
            </a:r>
            <a:r>
              <a:rPr lang="en-US" b="1" dirty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←  </a:t>
            </a:r>
            <a:r>
              <a:rPr lang="th-TH" b="1" dirty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รับน้ำหนักผู้โดยสาร</a:t>
            </a:r>
            <a:r>
              <a:rPr lang="en-US" b="1" dirty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endParaRPr lang="th-TH" b="1" dirty="0">
              <a:solidFill>
                <a:srgbClr val="0000FF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66208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กล่องข้อความ 10"/>
          <p:cNvSpPr txBox="1"/>
          <p:nvPr/>
        </p:nvSpPr>
        <p:spPr>
          <a:xfrm>
            <a:off x="683568" y="980728"/>
            <a:ext cx="8136904" cy="397031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29000">
                <a:schemeClr val="bg1"/>
              </a:gs>
              <a:gs pos="55000">
                <a:srgbClr val="65D7FF"/>
              </a:gs>
              <a:gs pos="95000">
                <a:schemeClr val="accent4">
                  <a:tint val="5000"/>
                  <a:satMod val="2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th-TH"/>
            </a:defPPr>
            <a:lvl1pPr>
              <a:defRPr sz="2000" b="1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endParaRPr lang="en-US" sz="2800" dirty="0" smtClean="0">
              <a:solidFill>
                <a:schemeClr val="dk1"/>
              </a:solidFill>
              <a:effectLst>
                <a:glow rad="114300">
                  <a:srgbClr val="FFFF00"/>
                </a:glow>
              </a:effectLst>
            </a:endParaRPr>
          </a:p>
          <a:p>
            <a:r>
              <a:rPr lang="en-US" sz="2800" dirty="0" smtClean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      5.4 </a:t>
            </a:r>
            <a:r>
              <a:rPr lang="th-TH" sz="2800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ถ้า ((</a:t>
            </a:r>
            <a:r>
              <a:rPr lang="en-US" sz="2800" dirty="0" err="1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passenger_weight+total_weight</a:t>
            </a:r>
            <a:r>
              <a:rPr lang="en-US" sz="2800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) &lt;= MAX_LOAD)  </a:t>
            </a:r>
          </a:p>
          <a:p>
            <a:r>
              <a:rPr lang="en-US" sz="2800" dirty="0"/>
              <a:t>         </a:t>
            </a:r>
            <a:r>
              <a:rPr lang="en-US" sz="2800" dirty="0" smtClean="0"/>
              <a:t>  </a:t>
            </a:r>
            <a:r>
              <a:rPr lang="en-US" sz="2800" dirty="0" smtClean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and </a:t>
            </a:r>
            <a:r>
              <a:rPr lang="en-US" sz="2800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 (not passenger=stop)</a:t>
            </a:r>
          </a:p>
          <a:p>
            <a:r>
              <a:rPr lang="en-US" dirty="0"/>
              <a:t>	</a:t>
            </a:r>
            <a:r>
              <a:rPr lang="en-US" dirty="0" smtClean="0"/>
              <a:t>  </a:t>
            </a:r>
            <a:r>
              <a:rPr lang="en-US" sz="2800" dirty="0" smtClean="0"/>
              <a:t>5.4.1 </a:t>
            </a:r>
            <a:r>
              <a:rPr lang="en-US" sz="2800" dirty="0" err="1"/>
              <a:t>total_weight</a:t>
            </a:r>
            <a:r>
              <a:rPr lang="en-US" sz="2800" dirty="0"/>
              <a:t> ← </a:t>
            </a:r>
            <a:r>
              <a:rPr lang="en-US" sz="2800" dirty="0" err="1"/>
              <a:t>total_weight+passenger_weight</a:t>
            </a:r>
            <a:endParaRPr lang="en-US" sz="2800" dirty="0"/>
          </a:p>
          <a:p>
            <a:r>
              <a:rPr lang="en-US" dirty="0"/>
              <a:t>	</a:t>
            </a:r>
            <a:r>
              <a:rPr lang="en-US" dirty="0" smtClean="0"/>
              <a:t>  </a:t>
            </a:r>
            <a:r>
              <a:rPr lang="en-US" sz="2800" dirty="0" smtClean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5.4.2 </a:t>
            </a:r>
            <a:r>
              <a:rPr lang="en-US" sz="2800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passenger ← passenger+1</a:t>
            </a:r>
          </a:p>
          <a:p>
            <a:r>
              <a:rPr lang="en-US" dirty="0"/>
              <a:t>	</a:t>
            </a:r>
            <a:r>
              <a:rPr lang="en-US" dirty="0" smtClean="0"/>
              <a:t>  </a:t>
            </a:r>
            <a:r>
              <a:rPr lang="en-US" sz="2800" dirty="0" smtClean="0"/>
              <a:t>5.4.3 </a:t>
            </a:r>
            <a:r>
              <a:rPr lang="th-TH" sz="2800" dirty="0"/>
              <a:t>แสดงข้อความ “คุณสามารถขึ้นเรือได้”</a:t>
            </a:r>
          </a:p>
          <a:p>
            <a:r>
              <a:rPr lang="th-TH" dirty="0"/>
              <a:t>	</a:t>
            </a:r>
            <a:r>
              <a:rPr lang="th-TH" dirty="0" smtClean="0"/>
              <a:t>  </a:t>
            </a:r>
            <a:r>
              <a:rPr lang="th-TH" sz="2800" dirty="0" smtClean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ไม่เช่นนั้น</a:t>
            </a:r>
            <a:endParaRPr lang="th-TH" sz="2800" dirty="0">
              <a:solidFill>
                <a:schemeClr val="dk1"/>
              </a:solidFill>
              <a:effectLst>
                <a:glow rad="114300">
                  <a:srgbClr val="FFFF00"/>
                </a:glow>
              </a:effectLst>
            </a:endParaRPr>
          </a:p>
          <a:p>
            <a:r>
              <a:rPr lang="th-TH" sz="2800" dirty="0"/>
              <a:t>	</a:t>
            </a:r>
            <a:r>
              <a:rPr lang="en-US" sz="2800" dirty="0" smtClean="0"/>
              <a:t>  5.4.4 </a:t>
            </a:r>
            <a:r>
              <a:rPr lang="th-TH" sz="2800" dirty="0"/>
              <a:t>แสดงข้อความ “คุณไม่สามารถขึ้นเรือได้”</a:t>
            </a:r>
          </a:p>
          <a:p>
            <a:r>
              <a:rPr lang="th-TH" sz="2800" dirty="0" smtClean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  จบ</a:t>
            </a:r>
            <a:endParaRPr lang="en-US" sz="2800" dirty="0">
              <a:solidFill>
                <a:schemeClr val="dk1"/>
              </a:solidFill>
              <a:effectLst>
                <a:glow rad="114300">
                  <a:srgbClr val="FFFF00"/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82329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กล่องข้อความ 1"/>
          <p:cNvSpPr txBox="1"/>
          <p:nvPr/>
        </p:nvSpPr>
        <p:spPr>
          <a:xfrm>
            <a:off x="899592" y="332656"/>
            <a:ext cx="5647700" cy="1015663"/>
          </a:xfrm>
          <a:prstGeom prst="rect">
            <a:avLst/>
          </a:prstGeom>
          <a:solidFill>
            <a:schemeClr val="bg1">
              <a:alpha val="79000"/>
            </a:schemeClr>
          </a:solidFill>
        </p:spPr>
        <p:txBody>
          <a:bodyPr wrap="none" rtlCol="0">
            <a:spAutoFit/>
          </a:bodyPr>
          <a:lstStyle/>
          <a:p>
            <a:r>
              <a:rPr lang="th-TH" sz="30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2.3 ให้นักเรียนเขียนโปรแกรมตามที่ออกแบบ</a:t>
            </a:r>
            <a:r>
              <a:rPr lang="th-TH" sz="30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ไว้</a:t>
            </a:r>
            <a:endParaRPr lang="th-TH" sz="30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sz="30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30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    พร้อมทั้งตรวจสอบ และ</a:t>
            </a:r>
            <a:r>
              <a:rPr lang="th-TH" sz="30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ประเมินผล</a:t>
            </a:r>
          </a:p>
        </p:txBody>
      </p:sp>
      <p:pic>
        <p:nvPicPr>
          <p:cNvPr id="10242" name="Picture 2" descr="https://lh4.googleusercontent.com/X9XTSpn8saYz3FIHDkb-HmlGRdofkJImgBL6Jv7MKAG-h_YntXze9gYtJob7qCZfpYaUGSmdABKcJR6FaTeCZ9sNyY2MAAZcg8H_P0x-atYqUMkIUcqyUJxWrzWQExDhk9gIj1l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48319"/>
            <a:ext cx="8203445" cy="5110343"/>
          </a:xfrm>
          <a:prstGeom prst="rect">
            <a:avLst/>
          </a:prstGeom>
          <a:noFill/>
          <a:ln w="28575"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946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สี่เหลี่ยมผืนผ้า 2"/>
          <p:cNvSpPr/>
          <p:nvPr/>
        </p:nvSpPr>
        <p:spPr>
          <a:xfrm>
            <a:off x="827584" y="764704"/>
            <a:ext cx="41088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3</a:t>
            </a:r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. พื้นที่กระดาษห่อของขวัญ</a:t>
            </a:r>
            <a:endParaRPr lang="th-TH" sz="36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4" name="สี่เหลี่ยมผืนผ้า 3"/>
          <p:cNvSpPr/>
          <p:nvPr/>
        </p:nvSpPr>
        <p:spPr>
          <a:xfrm>
            <a:off x="323528" y="1556792"/>
            <a:ext cx="8496944" cy="4093428"/>
          </a:xfrm>
          <a:prstGeom prst="rect">
            <a:avLst/>
          </a:prstGeom>
          <a:gradFill flip="none" rotWithShape="1">
            <a:gsLst>
              <a:gs pos="0">
                <a:srgbClr val="FFFF00"/>
              </a:gs>
              <a:gs pos="33000">
                <a:schemeClr val="accent3">
                  <a:tint val="44000"/>
                  <a:satMod val="165000"/>
                </a:schemeClr>
              </a:gs>
              <a:gs pos="70000">
                <a:schemeClr val="accent3">
                  <a:tint val="15000"/>
                  <a:satMod val="165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162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th-TH" sz="2000" b="1" dirty="0" smtClean="0"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sz="3600" b="1" dirty="0" smtClean="0"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   นักเรียน</a:t>
            </a:r>
            <a:r>
              <a:rPr lang="th-TH" sz="3600" b="1" dirty="0"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มีของขวัญเป็นรูปทรงกระบอก และ</a:t>
            </a:r>
            <a:r>
              <a:rPr lang="th-TH" sz="3600" b="1" dirty="0" smtClean="0"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ต้องการ</a:t>
            </a:r>
          </a:p>
          <a:p>
            <a:r>
              <a:rPr lang="th-TH" sz="3600" b="1" dirty="0"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3600" b="1" dirty="0" smtClean="0"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ห่อ</a:t>
            </a:r>
            <a:r>
              <a:rPr lang="th-TH" sz="3600" b="1" dirty="0"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ของขวัญให้สวยงาม จะตัดกระดาษอย่างไร จึงจะมี</a:t>
            </a:r>
            <a:r>
              <a:rPr lang="th-TH" sz="3600" b="1" dirty="0" smtClean="0"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พื้นที่</a:t>
            </a:r>
          </a:p>
          <a:p>
            <a:r>
              <a:rPr lang="th-TH" sz="3600" b="1" dirty="0"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3600" b="1" dirty="0" smtClean="0"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ที่</a:t>
            </a:r>
            <a:r>
              <a:rPr lang="th-TH" sz="3600" b="1" dirty="0"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สามารถห่อของขวัญได้โดยเผื่อกระดาษเพิ่มจากพื้นที่</a:t>
            </a:r>
            <a:r>
              <a:rPr lang="th-TH" sz="3600" b="1" dirty="0" smtClean="0"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ผิว</a:t>
            </a:r>
          </a:p>
          <a:p>
            <a:r>
              <a:rPr lang="th-TH" sz="3600" b="1" dirty="0" smtClean="0"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ของ</a:t>
            </a:r>
            <a:r>
              <a:rPr lang="th-TH" sz="3600" b="1" dirty="0"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ของขวัญให้สามารถห่อทรงกระบอกได้ ให้</a:t>
            </a:r>
            <a:r>
              <a:rPr lang="th-TH" sz="3600" b="1" dirty="0" smtClean="0"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นักเรียน</a:t>
            </a:r>
          </a:p>
          <a:p>
            <a:r>
              <a:rPr lang="th-TH" sz="3600" b="1" dirty="0"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3600" b="1" dirty="0" smtClean="0"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ออกแบบ</a:t>
            </a:r>
            <a:r>
              <a:rPr lang="th-TH" sz="3600" b="1" dirty="0"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และเขียนโปรแกรมเพื่อคำนวณพื้นที่</a:t>
            </a:r>
            <a:r>
              <a:rPr lang="th-TH" sz="3600" b="1" dirty="0" smtClean="0"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ผิว</a:t>
            </a:r>
          </a:p>
          <a:p>
            <a:r>
              <a:rPr lang="th-TH" sz="3600" b="1" dirty="0"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3600" b="1" dirty="0" smtClean="0"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ทรงกระบอก </a:t>
            </a:r>
            <a:r>
              <a:rPr lang="th-TH" sz="3600" b="1" dirty="0"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 ตามขั้นตอนการ</a:t>
            </a:r>
            <a:r>
              <a:rPr lang="th-TH" sz="3600" b="1" dirty="0" smtClean="0"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แก้ปัญหา</a:t>
            </a:r>
          </a:p>
          <a:p>
            <a:endParaRPr lang="th-TH" sz="1400" b="1" dirty="0"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856067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-25742" y="764704"/>
            <a:ext cx="91264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3</a:t>
            </a:r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.1 </a:t>
            </a:r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 การวิเคราะห์และกำหนดรายละเอียดของปัญหา </a:t>
            </a:r>
            <a:endParaRPr lang="th-TH" sz="3200" dirty="0"/>
          </a:p>
        </p:txBody>
      </p:sp>
      <p:sp>
        <p:nvSpPr>
          <p:cNvPr id="3" name="สี่เหลี่ยมผืนผ้า 2"/>
          <p:cNvSpPr/>
          <p:nvPr/>
        </p:nvSpPr>
        <p:spPr>
          <a:xfrm>
            <a:off x="-108520" y="1475202"/>
            <a:ext cx="32768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th-TH" sz="32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	 1) ข้อมูลเข้า </a:t>
            </a:r>
            <a:r>
              <a:rPr lang="th-TH" sz="32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คือ</a:t>
            </a:r>
            <a:endParaRPr lang="th-TH" sz="32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5" name="สี่เหลี่ยมผืนผ้า 4"/>
          <p:cNvSpPr/>
          <p:nvPr/>
        </p:nvSpPr>
        <p:spPr>
          <a:xfrm>
            <a:off x="-90192" y="1988840"/>
            <a:ext cx="34745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th-TH" sz="32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	 2) ข้อมูลออก </a:t>
            </a:r>
            <a:r>
              <a:rPr lang="th-TH" sz="32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คือ</a:t>
            </a:r>
            <a:endParaRPr lang="th-TH" sz="32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6" name="สี่เหลี่ยมผืนผ้า 5"/>
          <p:cNvSpPr/>
          <p:nvPr/>
        </p:nvSpPr>
        <p:spPr>
          <a:xfrm>
            <a:off x="467544" y="3068960"/>
            <a:ext cx="84969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th-TH" sz="32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3</a:t>
            </a:r>
            <a:r>
              <a:rPr lang="th-TH" sz="32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) วิธีการตรวจสอบความ</a:t>
            </a:r>
            <a:r>
              <a:rPr lang="th-TH" sz="32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ถูกต้อง (สมมติ</a:t>
            </a:r>
            <a:r>
              <a:rPr lang="th-TH" sz="32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ข้อมูลอย่างน้อย  2 ชุด)</a:t>
            </a:r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3059832" y="1476073"/>
            <a:ext cx="48910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ความสูง และความยาวฐาน (หรือรัศมี)</a:t>
            </a:r>
          </a:p>
        </p:txBody>
      </p:sp>
      <p:sp>
        <p:nvSpPr>
          <p:cNvPr id="8" name="กล่องข้อความ 7"/>
          <p:cNvSpPr txBox="1"/>
          <p:nvPr/>
        </p:nvSpPr>
        <p:spPr>
          <a:xfrm>
            <a:off x="3223786" y="1988840"/>
            <a:ext cx="394050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sz="3200"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ขนาดความกว้างและความยาว</a:t>
            </a:r>
          </a:p>
          <a:p>
            <a:r>
              <a:rPr lang="th-TH" dirty="0"/>
              <a:t>ของกระดาษห่อของขวัญ</a:t>
            </a:r>
          </a:p>
        </p:txBody>
      </p:sp>
      <p:graphicFrame>
        <p:nvGraphicFramePr>
          <p:cNvPr id="9" name="ตาราง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0171307"/>
              </p:ext>
            </p:extLst>
          </p:nvPr>
        </p:nvGraphicFramePr>
        <p:xfrm>
          <a:off x="467544" y="3815430"/>
          <a:ext cx="8140941" cy="16764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499038"/>
                <a:gridCol w="2677426"/>
                <a:gridCol w="3964477"/>
              </a:tblGrid>
              <a:tr h="519262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3200" b="1" kern="1200" dirty="0" smtClean="0">
                          <a:solidFill>
                            <a:schemeClr val="tx1"/>
                          </a:solidFill>
                          <a:effectLst>
                            <a:glow rad="114300">
                              <a:schemeClr val="bg1"/>
                            </a:glow>
                          </a:effectLst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ชุดข้อมูล</a:t>
                      </a:r>
                      <a:endParaRPr kumimoji="0" lang="th-TH" sz="3200" b="1" kern="1200" dirty="0">
                        <a:solidFill>
                          <a:schemeClr val="tx1"/>
                        </a:solidFill>
                        <a:effectLst>
                          <a:glow rad="114300">
                            <a:schemeClr val="bg1"/>
                          </a:glow>
                        </a:effectLst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3200" b="1" kern="1200" dirty="0" smtClean="0">
                          <a:solidFill>
                            <a:schemeClr val="tx1"/>
                          </a:solidFill>
                          <a:effectLst>
                            <a:glow rad="114300">
                              <a:schemeClr val="bg1"/>
                            </a:glow>
                          </a:effectLst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ข้อมูลเข้า</a:t>
                      </a:r>
                      <a:endParaRPr kumimoji="0" lang="th-TH" sz="3200" b="1" kern="1200" dirty="0">
                        <a:solidFill>
                          <a:schemeClr val="tx1"/>
                        </a:solidFill>
                        <a:effectLst>
                          <a:glow rad="114300">
                            <a:schemeClr val="bg1"/>
                          </a:glow>
                        </a:effectLst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3200" b="1" kern="1200" dirty="0" smtClean="0">
                          <a:solidFill>
                            <a:schemeClr val="tx1"/>
                          </a:solidFill>
                          <a:effectLst>
                            <a:glow rad="114300">
                              <a:schemeClr val="bg1"/>
                            </a:glow>
                          </a:effectLst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ข้อมูลออก</a:t>
                      </a:r>
                      <a:endParaRPr kumimoji="0" lang="th-TH" sz="3200" b="1" kern="1200" dirty="0">
                        <a:solidFill>
                          <a:schemeClr val="tx1"/>
                        </a:solidFill>
                        <a:effectLst>
                          <a:glow rad="114300">
                            <a:schemeClr val="bg1"/>
                          </a:glow>
                        </a:effectLst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519262">
                <a:tc>
                  <a:txBody>
                    <a:bodyPr/>
                    <a:lstStyle/>
                    <a:p>
                      <a:endParaRPr lang="th-TH" sz="3000" b="1" kern="1200" dirty="0">
                        <a:solidFill>
                          <a:srgbClr val="0000FF"/>
                        </a:solidFill>
                        <a:effectLst>
                          <a:glow rad="127000">
                            <a:schemeClr val="bg1"/>
                          </a:glow>
                        </a:effectLst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th-TH" sz="3000" b="1" kern="1200" dirty="0" smtClean="0">
                        <a:solidFill>
                          <a:srgbClr val="0000FF"/>
                        </a:solidFill>
                        <a:effectLst>
                          <a:glow rad="127000">
                            <a:schemeClr val="bg1"/>
                          </a:glow>
                        </a:effectLst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th-TH" sz="3000" b="1" kern="1200" dirty="0">
                        <a:solidFill>
                          <a:srgbClr val="0000FF"/>
                        </a:solidFill>
                        <a:effectLst>
                          <a:glow rad="127000">
                            <a:schemeClr val="bg1"/>
                          </a:glow>
                        </a:effectLst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5192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th-TH" sz="3000" b="1" kern="1200" dirty="0" smtClean="0">
                        <a:solidFill>
                          <a:schemeClr val="tx1"/>
                        </a:solidFill>
                        <a:effectLst>
                          <a:glow rad="114300">
                            <a:srgbClr val="FFFF00"/>
                          </a:glow>
                        </a:effectLst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th-TH" sz="3000" b="1" kern="1200" dirty="0" smtClean="0">
                        <a:solidFill>
                          <a:schemeClr val="tx1"/>
                        </a:solidFill>
                        <a:effectLst>
                          <a:glow rad="114300">
                            <a:srgbClr val="FFFF00"/>
                          </a:glow>
                        </a:effectLst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th-TH" sz="3000" b="1" kern="1200" dirty="0">
                        <a:solidFill>
                          <a:schemeClr val="tx1"/>
                        </a:solidFill>
                        <a:effectLst>
                          <a:glow rad="114300">
                            <a:srgbClr val="FFFF00"/>
                          </a:glow>
                        </a:effectLst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กล่องข้อความ 3"/>
          <p:cNvSpPr txBox="1"/>
          <p:nvPr/>
        </p:nvSpPr>
        <p:spPr>
          <a:xfrm>
            <a:off x="755576" y="4489956"/>
            <a:ext cx="8659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ชุดที่ </a:t>
            </a:r>
            <a:r>
              <a:rPr lang="th-TH" b="1" dirty="0" smtClean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1</a:t>
            </a:r>
            <a:endParaRPr lang="th-TH" b="1" dirty="0">
              <a:solidFill>
                <a:srgbClr val="0000FF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0" name="กล่องข้อความ 9"/>
          <p:cNvSpPr txBox="1"/>
          <p:nvPr/>
        </p:nvSpPr>
        <p:spPr>
          <a:xfrm>
            <a:off x="755576" y="5013176"/>
            <a:ext cx="8996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ชุดที่ </a:t>
            </a:r>
            <a:r>
              <a:rPr lang="th-TH" b="1" dirty="0" smtClean="0"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2</a:t>
            </a:r>
            <a:endParaRPr lang="th-TH" b="1" dirty="0">
              <a:effectLst>
                <a:glow rad="114300">
                  <a:srgbClr val="FFFF00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2" name="กล่องข้อความ 11"/>
          <p:cNvSpPr txBox="1"/>
          <p:nvPr/>
        </p:nvSpPr>
        <p:spPr>
          <a:xfrm>
            <a:off x="1984858" y="4489956"/>
            <a:ext cx="21499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ความสูง 5 รัศมี  </a:t>
            </a:r>
            <a:r>
              <a:rPr lang="th-TH" b="1" dirty="0" smtClean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3</a:t>
            </a:r>
            <a:endParaRPr lang="th-TH" b="1" dirty="0">
              <a:solidFill>
                <a:srgbClr val="0000FF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3" name="กล่องข้อความ 12"/>
          <p:cNvSpPr txBox="1"/>
          <p:nvPr/>
        </p:nvSpPr>
        <p:spPr>
          <a:xfrm>
            <a:off x="1979712" y="5013176"/>
            <a:ext cx="23342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ความสูง 10  รัศมี  </a:t>
            </a:r>
            <a:r>
              <a:rPr lang="th-TH" b="1" dirty="0" smtClean="0"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2</a:t>
            </a:r>
            <a:endParaRPr lang="th-TH" b="1" dirty="0">
              <a:effectLst>
                <a:glow rad="114300">
                  <a:srgbClr val="FFFF00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4" name="กล่องข้อความ 13"/>
          <p:cNvSpPr txBox="1"/>
          <p:nvPr/>
        </p:nvSpPr>
        <p:spPr>
          <a:xfrm>
            <a:off x="4644008" y="4489956"/>
            <a:ext cx="35253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ความกว้าง 11 ความยาว  </a:t>
            </a:r>
            <a:r>
              <a:rPr lang="th-TH" b="1" dirty="0" smtClean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21.02</a:t>
            </a:r>
            <a:endParaRPr lang="th-TH" b="1" dirty="0">
              <a:solidFill>
                <a:srgbClr val="0000FF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5" name="กล่องข้อความ 14"/>
          <p:cNvSpPr txBox="1"/>
          <p:nvPr/>
        </p:nvSpPr>
        <p:spPr>
          <a:xfrm>
            <a:off x="4644008" y="5013176"/>
            <a:ext cx="3549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ความกว้าง 14 ความยาว  </a:t>
            </a:r>
            <a:r>
              <a:rPr lang="th-TH" b="1" dirty="0" smtClean="0"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14.68</a:t>
            </a:r>
            <a:endParaRPr lang="th-TH" b="1" dirty="0">
              <a:effectLst>
                <a:glow rad="114300">
                  <a:srgbClr val="FFFF00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70089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4" grpId="0"/>
      <p:bldP spid="10" grpId="0"/>
      <p:bldP spid="12" grpId="0"/>
      <p:bldP spid="13" grpId="0"/>
      <p:bldP spid="14" grpId="0"/>
      <p:bldP spid="1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-25991" y="795482"/>
            <a:ext cx="9126459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th-TH" sz="34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3</a:t>
            </a:r>
            <a:r>
              <a:rPr lang="th-TH" sz="34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.2 </a:t>
            </a:r>
            <a:r>
              <a:rPr lang="th-TH" sz="34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 </a:t>
            </a:r>
            <a:r>
              <a:rPr lang="th-TH" sz="34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การ</a:t>
            </a:r>
            <a:r>
              <a:rPr lang="th-TH" sz="34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วางแผนการแก้ปัญหา </a:t>
            </a:r>
            <a:r>
              <a:rPr lang="th-TH" sz="34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(รหัส</a:t>
            </a:r>
            <a:r>
              <a:rPr lang="th-TH" sz="34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ลำลองหรือผังงาน)</a:t>
            </a:r>
          </a:p>
        </p:txBody>
      </p:sp>
      <p:sp>
        <p:nvSpPr>
          <p:cNvPr id="11" name="กล่องข้อความ 10"/>
          <p:cNvSpPr txBox="1"/>
          <p:nvPr/>
        </p:nvSpPr>
        <p:spPr>
          <a:xfrm>
            <a:off x="755576" y="1411035"/>
            <a:ext cx="7848872" cy="4832092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29000">
                <a:schemeClr val="bg1"/>
              </a:gs>
              <a:gs pos="55000">
                <a:srgbClr val="65D7FF"/>
              </a:gs>
              <a:gs pos="95000">
                <a:schemeClr val="accent4">
                  <a:tint val="5000"/>
                  <a:satMod val="2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th-TH"/>
            </a:defPPr>
            <a:lvl1pPr>
              <a:defRPr sz="2000" b="1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endParaRPr lang="th-TH" sz="1600" dirty="0" smtClean="0"/>
          </a:p>
          <a:p>
            <a:r>
              <a:rPr lang="th-TH" sz="2800" dirty="0" smtClean="0"/>
              <a:t>  เริ่มต้น</a:t>
            </a:r>
            <a:endParaRPr lang="th-TH" sz="2800" dirty="0"/>
          </a:p>
          <a:p>
            <a:r>
              <a:rPr lang="th-TH" sz="2800" dirty="0" smtClean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  1</a:t>
            </a:r>
            <a:r>
              <a:rPr lang="th-TH" sz="2800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. </a:t>
            </a:r>
            <a:r>
              <a:rPr lang="en-US" sz="2800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height ←  </a:t>
            </a:r>
            <a:r>
              <a:rPr lang="th-TH" sz="2800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รับค่าความสูง</a:t>
            </a:r>
            <a:endParaRPr lang="en-US" sz="2800" dirty="0">
              <a:solidFill>
                <a:schemeClr val="dk1"/>
              </a:solidFill>
              <a:effectLst>
                <a:glow rad="114300">
                  <a:srgbClr val="FFFF00"/>
                </a:glow>
              </a:effectLst>
            </a:endParaRPr>
          </a:p>
          <a:p>
            <a:r>
              <a:rPr lang="en-US" sz="2800" dirty="0" smtClean="0"/>
              <a:t>  2</a:t>
            </a:r>
            <a:r>
              <a:rPr lang="en-US" sz="2800" dirty="0"/>
              <a:t>. radius ←  </a:t>
            </a:r>
            <a:r>
              <a:rPr lang="th-TH" sz="2800" dirty="0"/>
              <a:t>รับค่ารัศมี </a:t>
            </a:r>
            <a:endParaRPr lang="en-US" sz="2800" dirty="0"/>
          </a:p>
          <a:p>
            <a:r>
              <a:rPr lang="en-US" sz="2800" dirty="0" smtClean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  3</a:t>
            </a:r>
            <a:r>
              <a:rPr lang="en-US" sz="2800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. width  ← </a:t>
            </a:r>
            <a:r>
              <a:rPr lang="th-TH" sz="2800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คำนวณหาขนาดของกระดาษห่อของขวัญ</a:t>
            </a:r>
          </a:p>
          <a:p>
            <a:r>
              <a:rPr lang="th-TH" sz="2800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    </a:t>
            </a:r>
            <a:r>
              <a:rPr lang="th-TH" sz="2800" dirty="0" smtClean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  ตาม</a:t>
            </a:r>
            <a:r>
              <a:rPr lang="th-TH" sz="2800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ความสูงโดยเผื่อกระดาษตามรัศมีทั้งหัวและท้ายทรงกระบอก </a:t>
            </a:r>
          </a:p>
          <a:p>
            <a:r>
              <a:rPr lang="th-TH" sz="2800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    </a:t>
            </a:r>
            <a:r>
              <a:rPr lang="th-TH" sz="2800" dirty="0" smtClean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  ด้าน</a:t>
            </a:r>
            <a:r>
              <a:rPr lang="th-TH" sz="2800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ละ 1 หน่วย</a:t>
            </a:r>
            <a:r>
              <a:rPr lang="en-US" sz="2800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   </a:t>
            </a:r>
            <a:r>
              <a:rPr lang="en-US" sz="2800" dirty="0" err="1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heigh</a:t>
            </a:r>
            <a:r>
              <a:rPr lang="en-US" sz="2800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+(2*</a:t>
            </a:r>
            <a:r>
              <a:rPr lang="en-US" sz="2800" dirty="0" err="1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raduis</a:t>
            </a:r>
            <a:r>
              <a:rPr lang="en-US" sz="2800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)</a:t>
            </a:r>
          </a:p>
          <a:p>
            <a:r>
              <a:rPr lang="en-US" sz="2800" dirty="0" smtClean="0"/>
              <a:t>  4</a:t>
            </a:r>
            <a:r>
              <a:rPr lang="en-US" sz="2800" dirty="0"/>
              <a:t>. length ←   </a:t>
            </a:r>
            <a:r>
              <a:rPr lang="th-TH" sz="2800" dirty="0"/>
              <a:t>คำนวณหาขนาดของกระดาษห่อของขวัญ</a:t>
            </a:r>
          </a:p>
          <a:p>
            <a:r>
              <a:rPr lang="th-TH" sz="2800" dirty="0"/>
              <a:t>   </a:t>
            </a:r>
            <a:r>
              <a:rPr lang="th-TH" sz="2800" dirty="0" smtClean="0"/>
              <a:t>  ตาม</a:t>
            </a:r>
            <a:r>
              <a:rPr lang="th-TH" sz="2800" dirty="0"/>
              <a:t>เส้นรอบวงโดยเผื่อกระดาษไว้ 2 หน่วย  (2*22/7*</a:t>
            </a:r>
            <a:r>
              <a:rPr lang="en-US" sz="2800" dirty="0"/>
              <a:t>radius)+2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 </a:t>
            </a:r>
            <a:r>
              <a:rPr lang="en-US" sz="2800" dirty="0" smtClean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5</a:t>
            </a:r>
            <a:r>
              <a:rPr lang="en-US" sz="2800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. </a:t>
            </a:r>
            <a:r>
              <a:rPr lang="th-TH" sz="2800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แสดงขนาดของกระดาษห่อของขวัญ</a:t>
            </a:r>
            <a:endParaRPr lang="en-US" sz="2800" dirty="0">
              <a:solidFill>
                <a:schemeClr val="dk1"/>
              </a:solidFill>
              <a:effectLst>
                <a:glow rad="114300">
                  <a:srgbClr val="FFFF00"/>
                </a:glow>
              </a:effectLst>
            </a:endParaRPr>
          </a:p>
          <a:p>
            <a:r>
              <a:rPr lang="th-TH" sz="2800" dirty="0" smtClean="0"/>
              <a:t>  จบ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6884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กล่องข้อความ 1"/>
          <p:cNvSpPr txBox="1"/>
          <p:nvPr/>
        </p:nvSpPr>
        <p:spPr>
          <a:xfrm>
            <a:off x="971600" y="565085"/>
            <a:ext cx="5652509" cy="1015663"/>
          </a:xfrm>
          <a:prstGeom prst="rect">
            <a:avLst/>
          </a:prstGeom>
          <a:solidFill>
            <a:schemeClr val="bg1">
              <a:alpha val="92000"/>
            </a:schemeClr>
          </a:solidFill>
          <a:effectLst/>
        </p:spPr>
        <p:txBody>
          <a:bodyPr wrap="none" rtlCol="0">
            <a:spAutoFit/>
          </a:bodyPr>
          <a:lstStyle/>
          <a:p>
            <a:r>
              <a:rPr lang="th-TH" sz="30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3</a:t>
            </a:r>
            <a:r>
              <a:rPr lang="th-TH" sz="30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.3 </a:t>
            </a:r>
            <a:r>
              <a:rPr lang="th-TH" sz="30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ให้นักเรียนเขียนโปรแกรมตามที่ออกแบบ</a:t>
            </a:r>
            <a:r>
              <a:rPr lang="th-TH" sz="30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ไว้</a:t>
            </a:r>
            <a:endParaRPr lang="th-TH" sz="30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sz="30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พร้อมทั้งตรวจสอบ  และ</a:t>
            </a:r>
            <a:r>
              <a:rPr lang="th-TH" sz="30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ประเมินผล</a:t>
            </a:r>
          </a:p>
        </p:txBody>
      </p:sp>
      <p:pic>
        <p:nvPicPr>
          <p:cNvPr id="12290" name="Picture 2" descr="https://lh3.googleusercontent.com/nc3lfhX1trcPRE3A_HNlNlRFrWeZbslRpvCFX4lg655iJHwi--zE5KBMrl_BO6Sfs72FmygNLSs_2BObNXtqDIzp4EVn2WWp1URiX32p1nUcXsCi68Rw-9RYjYdvbCVASfgRvXq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628800"/>
            <a:ext cx="5688632" cy="4782900"/>
          </a:xfrm>
          <a:prstGeom prst="rect">
            <a:avLst/>
          </a:prstGeom>
          <a:noFill/>
          <a:ln w="28575"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6862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สี่เหลี่ยมผืนผ้า 2"/>
          <p:cNvSpPr/>
          <p:nvPr/>
        </p:nvSpPr>
        <p:spPr>
          <a:xfrm>
            <a:off x="613647" y="694437"/>
            <a:ext cx="3264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4</a:t>
            </a:r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. รูปแบบการเดินทาง</a:t>
            </a:r>
            <a:endParaRPr lang="th-TH" sz="36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5" name="สี่เหลี่ยมผืนผ้า 4"/>
          <p:cNvSpPr/>
          <p:nvPr/>
        </p:nvSpPr>
        <p:spPr>
          <a:xfrm>
            <a:off x="126061" y="4149080"/>
            <a:ext cx="91264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4</a:t>
            </a:r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.1 </a:t>
            </a:r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 การวิเคราะห์และกำหนดรายละเอียดของปัญหา </a:t>
            </a:r>
            <a:endParaRPr lang="th-TH" sz="3200" dirty="0"/>
          </a:p>
        </p:txBody>
      </p:sp>
      <p:sp>
        <p:nvSpPr>
          <p:cNvPr id="6" name="สี่เหลี่ยมผืนผ้า 5"/>
          <p:cNvSpPr/>
          <p:nvPr/>
        </p:nvSpPr>
        <p:spPr>
          <a:xfrm>
            <a:off x="170134" y="4797152"/>
            <a:ext cx="40418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	 1) ข้อมูลเข้า </a:t>
            </a:r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คือ</a:t>
            </a:r>
            <a:endParaRPr lang="th-TH" sz="36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159616" y="5446965"/>
            <a:ext cx="42683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	 2) ข้อมูลออก </a:t>
            </a:r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คือ</a:t>
            </a:r>
            <a:endParaRPr lang="th-TH" sz="36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8" name="สี่เหลี่ยมผืนผ้า 7"/>
          <p:cNvSpPr/>
          <p:nvPr/>
        </p:nvSpPr>
        <p:spPr>
          <a:xfrm>
            <a:off x="3673263" y="4798893"/>
            <a:ext cx="3130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ระยะทางการเดินทาง</a:t>
            </a:r>
          </a:p>
        </p:txBody>
      </p:sp>
      <p:sp>
        <p:nvSpPr>
          <p:cNvPr id="9" name="กล่องข้อความ 8"/>
          <p:cNvSpPr txBox="1"/>
          <p:nvPr/>
        </p:nvSpPr>
        <p:spPr>
          <a:xfrm>
            <a:off x="3912109" y="5446965"/>
            <a:ext cx="28966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h-TH"/>
            </a:defPPr>
            <a:lvl1pPr>
              <a:defRPr sz="3600"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รูปแบบการเดินทาง</a:t>
            </a:r>
          </a:p>
        </p:txBody>
      </p:sp>
      <p:sp>
        <p:nvSpPr>
          <p:cNvPr id="10" name="สี่เหลี่ยมผืนผ้า 9"/>
          <p:cNvSpPr/>
          <p:nvPr/>
        </p:nvSpPr>
        <p:spPr>
          <a:xfrm>
            <a:off x="193580" y="1295031"/>
            <a:ext cx="8747506" cy="2616101"/>
          </a:xfrm>
          <a:prstGeom prst="rect">
            <a:avLst/>
          </a:prstGeom>
          <a:gradFill flip="none" rotWithShape="1">
            <a:gsLst>
              <a:gs pos="0">
                <a:srgbClr val="FFFF00"/>
              </a:gs>
              <a:gs pos="33000">
                <a:schemeClr val="accent3">
                  <a:tint val="44000"/>
                  <a:satMod val="165000"/>
                </a:schemeClr>
              </a:gs>
              <a:gs pos="70000">
                <a:schemeClr val="accent3">
                  <a:tint val="15000"/>
                  <a:satMod val="165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162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th-TH" sz="2000" b="1" dirty="0" smtClean="0"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sz="3600" b="1" dirty="0" smtClean="0"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   ให้</a:t>
            </a:r>
            <a:r>
              <a:rPr lang="th-TH" sz="3600" b="1" dirty="0"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นักเรียนออกแบบและเขียนโปรแกรมเพื่อคำนวณ                              </a:t>
            </a:r>
            <a:endParaRPr lang="th-TH" sz="3600" b="1" dirty="0" smtClean="0"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sz="3600" b="1" dirty="0"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3600" b="1" dirty="0" smtClean="0"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หา</a:t>
            </a:r>
            <a:r>
              <a:rPr lang="th-TH" sz="3600" b="1" dirty="0"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วิธีการเดินทางตามเงื่อนไขต่อไปนี้</a:t>
            </a:r>
          </a:p>
          <a:p>
            <a:pPr fontAlgn="base"/>
            <a:r>
              <a:rPr lang="th-TH" sz="3200" b="1" dirty="0"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- ระยะทาง น้อยกว่า 1 กิโลเมตร 	เดินทางโดย รถจักรยาน</a:t>
            </a:r>
          </a:p>
          <a:p>
            <a:r>
              <a:rPr lang="th-TH" sz="3200" b="1" dirty="0"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- ระยะทาง 1 กิโลเมตรขึ้นไป		เดินทางโดย รถโดยสาร</a:t>
            </a:r>
          </a:p>
          <a:p>
            <a:endParaRPr lang="th-TH" sz="800" b="1" dirty="0"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569011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4432" y="1017650"/>
            <a:ext cx="9144000" cy="2154436"/>
          </a:xfrm>
          <a:prstGeom prst="rect">
            <a:avLst/>
          </a:prstGeom>
          <a:gradFill flip="none" rotWithShape="1">
            <a:gsLst>
              <a:gs pos="0">
                <a:srgbClr val="FFFF00"/>
              </a:gs>
              <a:gs pos="33000">
                <a:schemeClr val="accent3">
                  <a:tint val="44000"/>
                  <a:satMod val="165000"/>
                </a:schemeClr>
              </a:gs>
              <a:gs pos="70000">
                <a:schemeClr val="accent3">
                  <a:tint val="15000"/>
                  <a:satMod val="165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162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th-TH" b="1" dirty="0" smtClean="0">
              <a:solidFill>
                <a:srgbClr val="000000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ctr"/>
            <a:r>
              <a:rPr lang="th-TH" sz="44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ผู้เรียน</a:t>
            </a:r>
            <a:r>
              <a:rPr lang="th-TH" sz="44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ทำใบกิจกรรมที่ 9.1</a:t>
            </a:r>
          </a:p>
          <a:p>
            <a:pPr algn="ctr"/>
            <a:r>
              <a:rPr lang="th-TH" sz="44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เรื่อง ยังจำได้ไหม จำได้หรือ</a:t>
            </a:r>
            <a:r>
              <a:rPr lang="th-TH" sz="44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เป</a:t>
            </a:r>
            <a:r>
              <a:rPr lang="th-TH" sz="40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ล่า</a:t>
            </a:r>
          </a:p>
          <a:p>
            <a:pPr algn="ctr"/>
            <a:endParaRPr lang="th-TH" sz="1800" b="1" dirty="0">
              <a:solidFill>
                <a:srgbClr val="000000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6" name="Picture 2" descr="C:\Users\tkron\Downloads\pic-actPowerCSM1\bee-forestgreen-300px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13793">
            <a:off x="860299" y="215073"/>
            <a:ext cx="1605155" cy="1605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กลุ่ม 6"/>
          <p:cNvGrpSpPr/>
          <p:nvPr/>
        </p:nvGrpSpPr>
        <p:grpSpPr>
          <a:xfrm>
            <a:off x="251520" y="5301208"/>
            <a:ext cx="648072" cy="1271803"/>
            <a:chOff x="1043608" y="4869160"/>
            <a:chExt cx="648072" cy="1271803"/>
          </a:xfrm>
        </p:grpSpPr>
        <p:sp>
          <p:nvSpPr>
            <p:cNvPr id="2" name="แผนผังลำดับงาน: แยก 1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" name="วงรี 2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8" name="กลุ่ม 7"/>
          <p:cNvGrpSpPr/>
          <p:nvPr/>
        </p:nvGrpSpPr>
        <p:grpSpPr>
          <a:xfrm>
            <a:off x="957198" y="5301208"/>
            <a:ext cx="648072" cy="1271803"/>
            <a:chOff x="1043608" y="4869160"/>
            <a:chExt cx="648072" cy="1271803"/>
          </a:xfrm>
        </p:grpSpPr>
        <p:sp>
          <p:nvSpPr>
            <p:cNvPr id="9" name="แผนผังลำดับงาน: แยก 8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" name="วงรี 9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11" name="กลุ่ม 10"/>
          <p:cNvGrpSpPr/>
          <p:nvPr/>
        </p:nvGrpSpPr>
        <p:grpSpPr>
          <a:xfrm>
            <a:off x="1662876" y="5301208"/>
            <a:ext cx="648072" cy="1271803"/>
            <a:chOff x="1043608" y="4869160"/>
            <a:chExt cx="648072" cy="1271803"/>
          </a:xfrm>
        </p:grpSpPr>
        <p:sp>
          <p:nvSpPr>
            <p:cNvPr id="12" name="แผนผังลำดับงาน: แยก 11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3" name="วงรี 12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14" name="กลุ่ม 13"/>
          <p:cNvGrpSpPr/>
          <p:nvPr/>
        </p:nvGrpSpPr>
        <p:grpSpPr>
          <a:xfrm>
            <a:off x="2367048" y="5301208"/>
            <a:ext cx="648072" cy="1271803"/>
            <a:chOff x="1043608" y="4869160"/>
            <a:chExt cx="648072" cy="1271803"/>
          </a:xfrm>
        </p:grpSpPr>
        <p:sp>
          <p:nvSpPr>
            <p:cNvPr id="15" name="แผนผังลำดับงาน: แยก 14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6" name="วงรี 15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17" name="กลุ่ม 16"/>
          <p:cNvGrpSpPr/>
          <p:nvPr/>
        </p:nvGrpSpPr>
        <p:grpSpPr>
          <a:xfrm>
            <a:off x="3066288" y="5301208"/>
            <a:ext cx="648072" cy="1271803"/>
            <a:chOff x="1043608" y="4869160"/>
            <a:chExt cx="648072" cy="1271803"/>
          </a:xfrm>
        </p:grpSpPr>
        <p:sp>
          <p:nvSpPr>
            <p:cNvPr id="18" name="แผนผังลำดับงาน: แยก 17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9" name="วงรี 18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22" name="กลุ่ม 21"/>
          <p:cNvGrpSpPr/>
          <p:nvPr/>
        </p:nvGrpSpPr>
        <p:grpSpPr>
          <a:xfrm>
            <a:off x="7843334" y="4948266"/>
            <a:ext cx="936104" cy="1224341"/>
            <a:chOff x="7646999" y="4317836"/>
            <a:chExt cx="936104" cy="1224341"/>
          </a:xfrm>
        </p:grpSpPr>
        <p:sp>
          <p:nvSpPr>
            <p:cNvPr id="20" name="มนมุมสี่เหลี่ยมผืนผ้าด้านเดียวกัน 19"/>
            <p:cNvSpPr/>
            <p:nvPr/>
          </p:nvSpPr>
          <p:spPr>
            <a:xfrm>
              <a:off x="7646999" y="4947302"/>
              <a:ext cx="936104" cy="594875"/>
            </a:xfrm>
            <a:prstGeom prst="round2SameRe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1" name="วงรี 20"/>
            <p:cNvSpPr/>
            <p:nvPr/>
          </p:nvSpPr>
          <p:spPr>
            <a:xfrm>
              <a:off x="7855822" y="4317836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25" name="กลุ่ม 24"/>
          <p:cNvGrpSpPr/>
          <p:nvPr/>
        </p:nvGrpSpPr>
        <p:grpSpPr>
          <a:xfrm>
            <a:off x="4716016" y="3337685"/>
            <a:ext cx="3219015" cy="1444981"/>
            <a:chOff x="4716016" y="3337685"/>
            <a:chExt cx="3219015" cy="1444981"/>
          </a:xfrm>
        </p:grpSpPr>
        <p:sp>
          <p:nvSpPr>
            <p:cNvPr id="23" name="คำบรรยายภาพแบบสี่เหลี่ยมมุมมน 22"/>
            <p:cNvSpPr/>
            <p:nvPr/>
          </p:nvSpPr>
          <p:spPr>
            <a:xfrm>
              <a:off x="4716016" y="3337685"/>
              <a:ext cx="3219015" cy="1444981"/>
            </a:xfrm>
            <a:prstGeom prst="wedgeRoundRectCallout">
              <a:avLst>
                <a:gd name="adj1" fmla="val 44209"/>
                <a:gd name="adj2" fmla="val 76261"/>
                <a:gd name="adj3" fmla="val 16667"/>
              </a:avLst>
            </a:prstGeom>
            <a:gradFill>
              <a:gsLst>
                <a:gs pos="0">
                  <a:srgbClr val="FF3399"/>
                </a:gs>
                <a:gs pos="62000">
                  <a:schemeClr val="bg1"/>
                </a:gs>
                <a:gs pos="100000">
                  <a:schemeClr val="accent4"/>
                </a:gs>
              </a:gsLst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4" name="สี่เหลี่ยมผืนผ้า 23"/>
            <p:cNvSpPr/>
            <p:nvPr/>
          </p:nvSpPr>
          <p:spPr>
            <a:xfrm>
              <a:off x="4820540" y="3501008"/>
              <a:ext cx="3063828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th-TH" sz="3600" b="1" dirty="0">
                  <a:solidFill>
                    <a:srgbClr val="000000"/>
                  </a:solidFill>
                  <a:effectLst>
                    <a:glow rad="127000">
                      <a:schemeClr val="bg1"/>
                    </a:glow>
                  </a:effectLst>
                  <a:latin typeface="TH Niramit AS" panose="02000506000000020004" pitchFamily="2" charset="-34"/>
                  <a:cs typeface="TH Niramit AS" panose="02000506000000020004" pitchFamily="2" charset="-34"/>
                </a:rPr>
                <a:t>สุ่มผู้เรียนออกมา</a:t>
              </a:r>
            </a:p>
            <a:p>
              <a:pPr algn="ctr"/>
              <a:r>
                <a:rPr lang="th-TH" sz="3600" b="1" dirty="0">
                  <a:solidFill>
                    <a:srgbClr val="000000"/>
                  </a:solidFill>
                  <a:effectLst>
                    <a:glow rad="127000">
                      <a:schemeClr val="bg1"/>
                    </a:glow>
                  </a:effectLst>
                  <a:latin typeface="TH Niramit AS" panose="02000506000000020004" pitchFamily="2" charset="-34"/>
                  <a:cs typeface="TH Niramit AS" panose="02000506000000020004" pitchFamily="2" charset="-34"/>
                </a:rPr>
                <a:t>นำเสนอคำตอบ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4415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0.00208 L 0.11806 -0.10648 C 0.14289 -0.13102 0.17987 -0.14398 0.21841 -0.14398 C 0.2625 -0.14398 0.29757 -0.13102 0.3224 -0.10648 L 0.44063 0.00208 " pathEditMode="relative" rAng="0" ptsTypes="AAAAA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31" y="-7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สี่เหลี่ยมผืนผ้า 5"/>
          <p:cNvSpPr/>
          <p:nvPr/>
        </p:nvSpPr>
        <p:spPr>
          <a:xfrm>
            <a:off x="467544" y="1124744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3</a:t>
            </a:r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) วิธีการตรวจสอบความ</a:t>
            </a:r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ถูกต้อง</a:t>
            </a:r>
          </a:p>
          <a:p>
            <a:pPr indent="457200"/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  (สมมติ</a:t>
            </a:r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ข้อมูลอย่างน้อย  2 ชุด)</a:t>
            </a:r>
          </a:p>
        </p:txBody>
      </p:sp>
      <p:graphicFrame>
        <p:nvGraphicFramePr>
          <p:cNvPr id="9" name="ตาราง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9281278"/>
              </p:ext>
            </p:extLst>
          </p:nvPr>
        </p:nvGraphicFramePr>
        <p:xfrm>
          <a:off x="611560" y="2708920"/>
          <a:ext cx="8140941" cy="18592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499038"/>
                <a:gridCol w="3181482"/>
                <a:gridCol w="3460421"/>
              </a:tblGrid>
              <a:tr h="519262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3200" b="1" kern="1200" dirty="0" smtClean="0">
                          <a:solidFill>
                            <a:schemeClr val="tx1"/>
                          </a:solidFill>
                          <a:effectLst>
                            <a:glow rad="114300">
                              <a:schemeClr val="bg1"/>
                            </a:glow>
                          </a:effectLst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ชุดข้อมูล</a:t>
                      </a:r>
                      <a:endParaRPr kumimoji="0" lang="th-TH" sz="3200" b="1" kern="1200" dirty="0">
                        <a:solidFill>
                          <a:schemeClr val="tx1"/>
                        </a:solidFill>
                        <a:effectLst>
                          <a:glow rad="114300">
                            <a:schemeClr val="bg1"/>
                          </a:glow>
                        </a:effectLst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3200" b="1" kern="1200" dirty="0" smtClean="0">
                          <a:solidFill>
                            <a:schemeClr val="tx1"/>
                          </a:solidFill>
                          <a:effectLst>
                            <a:glow rad="114300">
                              <a:schemeClr val="bg1"/>
                            </a:glow>
                          </a:effectLst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ข้อมูลเข้า</a:t>
                      </a:r>
                      <a:endParaRPr kumimoji="0" lang="th-TH" sz="3200" b="1" kern="1200" dirty="0">
                        <a:solidFill>
                          <a:schemeClr val="tx1"/>
                        </a:solidFill>
                        <a:effectLst>
                          <a:glow rad="114300">
                            <a:schemeClr val="bg1"/>
                          </a:glow>
                        </a:effectLst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3200" b="1" kern="1200" dirty="0" smtClean="0">
                          <a:solidFill>
                            <a:schemeClr val="tx1"/>
                          </a:solidFill>
                          <a:effectLst>
                            <a:glow rad="114300">
                              <a:schemeClr val="bg1"/>
                            </a:glow>
                          </a:effectLst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ข้อมูลออก</a:t>
                      </a:r>
                      <a:endParaRPr kumimoji="0" lang="th-TH" sz="3200" b="1" kern="1200" dirty="0">
                        <a:solidFill>
                          <a:schemeClr val="tx1"/>
                        </a:solidFill>
                        <a:effectLst>
                          <a:glow rad="114300">
                            <a:schemeClr val="bg1"/>
                          </a:glow>
                        </a:effectLst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519262">
                <a:tc>
                  <a:txBody>
                    <a:bodyPr/>
                    <a:lstStyle/>
                    <a:p>
                      <a:endParaRPr lang="th-TH" sz="3600" b="1" kern="1200" dirty="0">
                        <a:solidFill>
                          <a:srgbClr val="0000FF"/>
                        </a:solidFill>
                        <a:effectLst>
                          <a:glow rad="127000">
                            <a:schemeClr val="bg1"/>
                          </a:glow>
                        </a:effectLst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sz="3600" b="1" kern="1200" dirty="0">
                        <a:solidFill>
                          <a:srgbClr val="0000FF"/>
                        </a:solidFill>
                        <a:effectLst>
                          <a:glow rad="127000">
                            <a:schemeClr val="bg1"/>
                          </a:glow>
                        </a:effectLst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sz="3600" b="1" kern="1200" dirty="0">
                        <a:solidFill>
                          <a:srgbClr val="0000FF"/>
                        </a:solidFill>
                        <a:effectLst>
                          <a:glow rad="127000">
                            <a:schemeClr val="bg1"/>
                          </a:glow>
                        </a:effectLst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5192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3600" b="1" kern="1200" dirty="0" smtClean="0">
                        <a:solidFill>
                          <a:schemeClr val="tx1"/>
                        </a:solidFill>
                        <a:effectLst>
                          <a:glow rad="114300">
                            <a:srgbClr val="FFFF00"/>
                          </a:glow>
                        </a:effectLst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3600" b="1" kern="1200" dirty="0" smtClean="0">
                        <a:solidFill>
                          <a:schemeClr val="tx1"/>
                        </a:solidFill>
                        <a:effectLst>
                          <a:glow rad="114300">
                            <a:srgbClr val="FFFF00"/>
                          </a:glow>
                        </a:effectLst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sz="3600" b="1" kern="1200" dirty="0">
                        <a:solidFill>
                          <a:schemeClr val="tx1"/>
                        </a:solidFill>
                        <a:effectLst>
                          <a:glow rad="114300">
                            <a:srgbClr val="FFFF00"/>
                          </a:glow>
                        </a:effectLst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กล่องข้อความ 1"/>
          <p:cNvSpPr txBox="1"/>
          <p:nvPr/>
        </p:nvSpPr>
        <p:spPr>
          <a:xfrm>
            <a:off x="916424" y="3356992"/>
            <a:ext cx="9637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ชุดที่ </a:t>
            </a:r>
            <a:r>
              <a:rPr lang="th-TH" sz="3200" b="1" dirty="0" smtClean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1</a:t>
            </a:r>
            <a:endParaRPr lang="th-TH" sz="3200" b="1" dirty="0">
              <a:solidFill>
                <a:srgbClr val="0000FF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" name="กล่องข้อความ 2"/>
          <p:cNvSpPr txBox="1"/>
          <p:nvPr/>
        </p:nvSpPr>
        <p:spPr>
          <a:xfrm>
            <a:off x="2123728" y="3356992"/>
            <a:ext cx="31470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ระยะทาง 0.5  </a:t>
            </a:r>
            <a:r>
              <a:rPr lang="th-TH" sz="3200" b="1" dirty="0" smtClean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กิโลเมตร</a:t>
            </a:r>
            <a:endParaRPr lang="th-TH" sz="3200" b="1" dirty="0">
              <a:solidFill>
                <a:srgbClr val="0000FF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" name="กล่องข้อความ 6"/>
          <p:cNvSpPr txBox="1"/>
          <p:nvPr/>
        </p:nvSpPr>
        <p:spPr>
          <a:xfrm>
            <a:off x="5394202" y="3356992"/>
            <a:ext cx="27061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เดินทางโดย</a:t>
            </a:r>
            <a:r>
              <a:rPr lang="th-TH" sz="3200" b="1" dirty="0" smtClean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จักรยาน</a:t>
            </a:r>
            <a:endParaRPr lang="th-TH" sz="3200" b="1" dirty="0">
              <a:solidFill>
                <a:srgbClr val="0000FF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8" name="กล่องข้อความ 7"/>
          <p:cNvSpPr txBox="1"/>
          <p:nvPr/>
        </p:nvSpPr>
        <p:spPr>
          <a:xfrm>
            <a:off x="899592" y="4005064"/>
            <a:ext cx="10021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ชุดที่ </a:t>
            </a:r>
            <a:r>
              <a:rPr lang="th-TH" sz="3200" b="1" dirty="0" smtClean="0"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2</a:t>
            </a:r>
            <a:endParaRPr lang="th-TH" sz="3200" b="1" dirty="0">
              <a:effectLst>
                <a:glow rad="114300">
                  <a:srgbClr val="FFFF00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0" name="กล่องข้อความ 9"/>
          <p:cNvSpPr txBox="1"/>
          <p:nvPr/>
        </p:nvSpPr>
        <p:spPr>
          <a:xfrm>
            <a:off x="2123728" y="3996353"/>
            <a:ext cx="28985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ระยะทาง 5  </a:t>
            </a:r>
            <a:r>
              <a:rPr lang="th-TH" sz="3200" b="1" dirty="0" smtClean="0"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กิโลเมตร</a:t>
            </a:r>
            <a:endParaRPr lang="th-TH" sz="3200" b="1" dirty="0">
              <a:effectLst>
                <a:glow rad="114300">
                  <a:srgbClr val="FFFF00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1" name="กล่องข้อความ 10"/>
          <p:cNvSpPr txBox="1"/>
          <p:nvPr/>
        </p:nvSpPr>
        <p:spPr>
          <a:xfrm>
            <a:off x="5345731" y="3996353"/>
            <a:ext cx="29706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เดินทางโดยรถ</a:t>
            </a:r>
            <a:r>
              <a:rPr lang="th-TH" sz="3200" b="1" dirty="0" smtClean="0"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โดยสาร</a:t>
            </a:r>
            <a:endParaRPr lang="th-TH" sz="3200" b="1" dirty="0">
              <a:effectLst>
                <a:glow rad="114300">
                  <a:srgbClr val="FFFF00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670904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" grpId="0"/>
      <p:bldP spid="8" grpId="0"/>
      <p:bldP spid="10" grpId="0"/>
      <p:bldP spid="1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สี่เหลี่ยมผืนผ้า 9"/>
          <p:cNvSpPr/>
          <p:nvPr/>
        </p:nvSpPr>
        <p:spPr>
          <a:xfrm>
            <a:off x="12612" y="1196752"/>
            <a:ext cx="9126459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th-TH" sz="34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4.2 </a:t>
            </a:r>
            <a:r>
              <a:rPr lang="th-TH" sz="34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 </a:t>
            </a:r>
            <a:r>
              <a:rPr lang="th-TH" sz="34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การ</a:t>
            </a:r>
            <a:r>
              <a:rPr lang="th-TH" sz="34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วางแผนการแก้ปัญหา </a:t>
            </a:r>
            <a:r>
              <a:rPr lang="th-TH" sz="34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(รหัส</a:t>
            </a:r>
            <a:r>
              <a:rPr lang="th-TH" sz="34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ลำลองหรือผังงาน)</a:t>
            </a:r>
          </a:p>
        </p:txBody>
      </p:sp>
      <p:sp>
        <p:nvSpPr>
          <p:cNvPr id="11" name="กล่องข้อความ 10"/>
          <p:cNvSpPr txBox="1"/>
          <p:nvPr/>
        </p:nvSpPr>
        <p:spPr>
          <a:xfrm>
            <a:off x="1047449" y="1988840"/>
            <a:ext cx="7056784" cy="403187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29000">
                <a:schemeClr val="bg1"/>
              </a:gs>
              <a:gs pos="55000">
                <a:srgbClr val="65D7FF"/>
              </a:gs>
              <a:gs pos="95000">
                <a:schemeClr val="accent4">
                  <a:tint val="5000"/>
                  <a:satMod val="2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th-TH"/>
            </a:defPPr>
            <a:lvl1pPr>
              <a:defRPr sz="1600" b="1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endParaRPr lang="th-TH" sz="2400" dirty="0" smtClean="0"/>
          </a:p>
          <a:p>
            <a:r>
              <a:rPr lang="th-TH" sz="3200" dirty="0"/>
              <a:t> </a:t>
            </a:r>
            <a:r>
              <a:rPr lang="th-TH" sz="3200" dirty="0" smtClean="0"/>
              <a:t>  เริ่มต้น</a:t>
            </a:r>
            <a:endParaRPr lang="th-TH" sz="3200" dirty="0"/>
          </a:p>
          <a:p>
            <a:r>
              <a:rPr lang="th-TH" sz="3200" dirty="0" smtClean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   1</a:t>
            </a:r>
            <a:r>
              <a:rPr lang="th-TH" sz="3200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. </a:t>
            </a:r>
            <a:r>
              <a:rPr lang="en-US" sz="3200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distance ←  </a:t>
            </a:r>
            <a:r>
              <a:rPr lang="th-TH" sz="3200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รับค่าระยะการเดินทาง</a:t>
            </a:r>
          </a:p>
          <a:p>
            <a:r>
              <a:rPr lang="en-US" sz="3200" dirty="0" smtClean="0"/>
              <a:t>   2</a:t>
            </a:r>
            <a:r>
              <a:rPr lang="en-US" sz="3200" dirty="0"/>
              <a:t>. </a:t>
            </a:r>
            <a:r>
              <a:rPr lang="th-TH" sz="3200" dirty="0"/>
              <a:t>ตรวจสอบเงื่อนไข ถ้า </a:t>
            </a:r>
            <a:r>
              <a:rPr lang="en-US" sz="3200" dirty="0"/>
              <a:t>distance &lt; 1 </a:t>
            </a:r>
            <a:r>
              <a:rPr lang="th-TH" sz="3200" dirty="0"/>
              <a:t>แล้ว</a:t>
            </a:r>
          </a:p>
          <a:p>
            <a:r>
              <a:rPr lang="en-US" sz="3200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    </a:t>
            </a:r>
            <a:r>
              <a:rPr lang="en-US" sz="3200" dirty="0" smtClean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   2.1 </a:t>
            </a:r>
            <a:r>
              <a:rPr lang="th-TH" sz="3200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แสดงข้อความ เดินทางโดยจักรยาน</a:t>
            </a:r>
          </a:p>
          <a:p>
            <a:r>
              <a:rPr lang="th-TH" sz="3200" dirty="0" smtClean="0"/>
              <a:t>   มิฉะนั้น</a:t>
            </a:r>
            <a:endParaRPr lang="en-US" sz="3200" dirty="0"/>
          </a:p>
          <a:p>
            <a:r>
              <a:rPr lang="th-TH" sz="1800" dirty="0"/>
              <a:t>   </a:t>
            </a:r>
            <a:r>
              <a:rPr lang="th-TH" sz="1800" dirty="0" smtClean="0"/>
              <a:t>        </a:t>
            </a:r>
            <a:r>
              <a:rPr lang="th-TH" sz="3200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2.2 แสดงข้อความ เดินทางโดยรถโดยสาร</a:t>
            </a:r>
            <a:r>
              <a:rPr lang="en-US" sz="3200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/>
            </a:r>
            <a:br>
              <a:rPr lang="en-US" sz="3200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</a:br>
            <a:r>
              <a:rPr lang="th-TH" sz="3200" dirty="0" smtClean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   </a:t>
            </a:r>
            <a:r>
              <a:rPr lang="th-TH" sz="3200" dirty="0" smtClean="0"/>
              <a:t>จบ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2609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กล่องข้อความ 1"/>
          <p:cNvSpPr txBox="1"/>
          <p:nvPr/>
        </p:nvSpPr>
        <p:spPr>
          <a:xfrm>
            <a:off x="1403648" y="620688"/>
            <a:ext cx="565250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0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3</a:t>
            </a:r>
            <a:r>
              <a:rPr lang="th-TH" sz="30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.3 </a:t>
            </a:r>
            <a:r>
              <a:rPr lang="th-TH" sz="30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ให้นักเรียนเขียนโปรแกรมตามที่ออกแบบ</a:t>
            </a:r>
            <a:r>
              <a:rPr lang="th-TH" sz="30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ไว้</a:t>
            </a:r>
            <a:endParaRPr lang="th-TH" sz="30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sz="30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30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   พร้อมทั้งตรวจสอบ และ</a:t>
            </a:r>
            <a:r>
              <a:rPr lang="th-TH" sz="30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ประเมินผล</a:t>
            </a:r>
          </a:p>
        </p:txBody>
      </p:sp>
      <p:pic>
        <p:nvPicPr>
          <p:cNvPr id="18434" name="Picture 2" descr="https://lh4.googleusercontent.com/Hlwei-tadtRjbDYKaeBO5aH_IkkeAmq0qWQR-9zLdkijuNRpTtMZaFEVEahisv_UbjbtFc3PmaYNS3010j1CnZsJtxk4Kvt9vwvOjeF2NMRtvcHW0LRIk69oXo4nOH9Djeqgg1r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3929" y="1700847"/>
            <a:ext cx="5344375" cy="4824497"/>
          </a:xfrm>
          <a:prstGeom prst="rect">
            <a:avLst/>
          </a:prstGeom>
          <a:noFill/>
          <a:ln w="28575"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0818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สี่เหลี่ยมผืนผ้า 2"/>
          <p:cNvSpPr/>
          <p:nvPr/>
        </p:nvSpPr>
        <p:spPr>
          <a:xfrm>
            <a:off x="1935393" y="2564904"/>
            <a:ext cx="6092991" cy="2800767"/>
          </a:xfrm>
          <a:prstGeom prst="rect">
            <a:avLst/>
          </a:prstGeom>
          <a:gradFill flip="none" rotWithShape="1">
            <a:gsLst>
              <a:gs pos="0">
                <a:srgbClr val="FFFF00"/>
              </a:gs>
              <a:gs pos="33000">
                <a:schemeClr val="accent3">
                  <a:tint val="44000"/>
                  <a:satMod val="165000"/>
                </a:schemeClr>
              </a:gs>
              <a:gs pos="70000">
                <a:schemeClr val="accent3">
                  <a:tint val="15000"/>
                  <a:satMod val="165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162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th-TH" sz="44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  <a:sym typeface="Wingdings" panose="05000000000000000000" pitchFamily="2" charset="2"/>
              </a:rPr>
              <a:t></a:t>
            </a:r>
            <a:r>
              <a:rPr lang="th-TH" sz="44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44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การกำหนดตัวแปร</a:t>
            </a:r>
          </a:p>
          <a:p>
            <a:r>
              <a:rPr lang="th-TH" sz="4400" b="1" dirty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  <a:sym typeface="Wingdings" panose="05000000000000000000" pitchFamily="2" charset="2"/>
              </a:rPr>
              <a:t></a:t>
            </a:r>
            <a:r>
              <a:rPr lang="th-TH" sz="4400" b="1" dirty="0" smtClean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4400" b="1" dirty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การนำตัวแปรมาใช้</a:t>
            </a:r>
          </a:p>
          <a:p>
            <a:r>
              <a:rPr lang="th-TH" sz="44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  <a:sym typeface="Wingdings" panose="05000000000000000000" pitchFamily="2" charset="2"/>
              </a:rPr>
              <a:t></a:t>
            </a:r>
            <a:r>
              <a:rPr lang="th-TH" sz="44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44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การใช้คำสั่งวนซ้ำ</a:t>
            </a:r>
          </a:p>
          <a:p>
            <a:r>
              <a:rPr lang="th-TH" sz="4400" b="1" dirty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  <a:sym typeface="Wingdings" panose="05000000000000000000" pitchFamily="2" charset="2"/>
              </a:rPr>
              <a:t></a:t>
            </a:r>
            <a:r>
              <a:rPr lang="th-TH" sz="4400" b="1" dirty="0" smtClean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4400" b="1" dirty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การตรวจสอบและประเมินผล</a:t>
            </a:r>
          </a:p>
        </p:txBody>
      </p:sp>
      <p:sp>
        <p:nvSpPr>
          <p:cNvPr id="5" name="รูปห้าเหลี่ยม 4"/>
          <p:cNvSpPr/>
          <p:nvPr/>
        </p:nvSpPr>
        <p:spPr>
          <a:xfrm>
            <a:off x="0" y="829161"/>
            <a:ext cx="4716016" cy="1261884"/>
          </a:xfrm>
          <a:prstGeom prst="homePlate">
            <a:avLst/>
          </a:prstGeom>
          <a:gradFill flip="none" rotWithShape="1">
            <a:gsLst>
              <a:gs pos="0">
                <a:srgbClr val="FFFF00"/>
              </a:gs>
              <a:gs pos="36000">
                <a:schemeClr val="accent6">
                  <a:lumMod val="40000"/>
                  <a:lumOff val="60000"/>
                </a:schemeClr>
              </a:gs>
              <a:gs pos="64000">
                <a:schemeClr val="bg1"/>
              </a:gs>
              <a:gs pos="93000">
                <a:srgbClr val="FF0066"/>
              </a:gs>
            </a:gsLst>
            <a:lin ang="27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th-TH" sz="16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ctr"/>
            <a:r>
              <a:rPr lang="th-TH" sz="44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ทบทวนและสรุปความรู้</a:t>
            </a:r>
          </a:p>
          <a:p>
            <a:pPr algn="ctr"/>
            <a:endParaRPr lang="th-TH" sz="16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599115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สี่เหลี่ยมผืนผ้า 2"/>
          <p:cNvSpPr/>
          <p:nvPr/>
        </p:nvSpPr>
        <p:spPr>
          <a:xfrm>
            <a:off x="755576" y="883431"/>
            <a:ext cx="37513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36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5</a:t>
            </a:r>
            <a:r>
              <a:rPr lang="th-TH" sz="36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. บ่อเลี้ยงปลาวาเลน</a:t>
            </a:r>
            <a:r>
              <a:rPr lang="th-TH" sz="3600" b="1" dirty="0" err="1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ไทน์</a:t>
            </a:r>
            <a:endParaRPr lang="th-TH" sz="36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4" name="สี่เหลี่ยมผืนผ้า 3"/>
          <p:cNvSpPr/>
          <p:nvPr/>
        </p:nvSpPr>
        <p:spPr>
          <a:xfrm>
            <a:off x="1115616" y="1529762"/>
            <a:ext cx="76328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2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5.1 </a:t>
            </a:r>
            <a:r>
              <a:rPr lang="th-TH" sz="32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ศึกษา</a:t>
            </a:r>
            <a:r>
              <a:rPr lang="th-TH" sz="32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อัลกอริทึม</a:t>
            </a:r>
            <a:r>
              <a:rPr lang="th-TH" sz="32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ตัวอย่างที่ 1.8 บ่อเลี้ยงปลาวาเลน</a:t>
            </a:r>
            <a:r>
              <a:rPr lang="th-TH" sz="3200" b="1" dirty="0" err="1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ไทน์</a:t>
            </a:r>
            <a:r>
              <a:rPr lang="th-TH" sz="32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endParaRPr lang="th-TH" sz="3200" b="1" dirty="0" smtClean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sz="32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32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   บท</a:t>
            </a:r>
            <a:r>
              <a:rPr lang="th-TH" sz="32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ที่ 1  จากหนังสือ</a:t>
            </a:r>
            <a:r>
              <a:rPr lang="th-TH" sz="32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เรียน</a:t>
            </a:r>
            <a:endParaRPr lang="th-TH" sz="32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6" name="Picture 2" descr="C:\Users\tkron\Downloads\pic-actPowerCSM1\Books-3-300px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330554"/>
            <a:ext cx="1584176" cy="1119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807" y="3068960"/>
            <a:ext cx="3571875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873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lh6.googleusercontent.com/yARtWhkIrZwpw5JvCKgPRx9hUYdKxNJTU0v2CDre6N2xGXV8GWx5OETQCwKUmc68kgaBzTYxZWwGujPdR8yBwj70rXrwsW1izWfyRowAvYXg_JPv5rit_Ah-Dz9xh28aXZjHsGN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72816"/>
            <a:ext cx="8753122" cy="3672408"/>
          </a:xfrm>
          <a:prstGeom prst="rect">
            <a:avLst/>
          </a:prstGeom>
          <a:noFill/>
          <a:ln w="28575"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สี่เหลี่ยมผืนผ้า 2"/>
          <p:cNvSpPr/>
          <p:nvPr/>
        </p:nvSpPr>
        <p:spPr>
          <a:xfrm>
            <a:off x="971600" y="980728"/>
            <a:ext cx="75608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2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5.2 เขียนโปรแกรมบ่อเลี้ยงปลาวาเลน</a:t>
            </a:r>
            <a:r>
              <a:rPr lang="th-TH" sz="3200" b="1" dirty="0" err="1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ไทน์</a:t>
            </a:r>
            <a:endParaRPr lang="th-TH" sz="32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67043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4432" y="620688"/>
            <a:ext cx="9144000" cy="1723549"/>
          </a:xfrm>
          <a:prstGeom prst="rect">
            <a:avLst/>
          </a:prstGeom>
          <a:gradFill flip="none" rotWithShape="1">
            <a:gsLst>
              <a:gs pos="0">
                <a:srgbClr val="FFFF00"/>
              </a:gs>
              <a:gs pos="33000">
                <a:schemeClr val="accent3">
                  <a:tint val="44000"/>
                  <a:satMod val="165000"/>
                </a:schemeClr>
              </a:gs>
              <a:gs pos="70000">
                <a:schemeClr val="accent3">
                  <a:tint val="15000"/>
                  <a:satMod val="165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162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th-TH" b="1" dirty="0" smtClean="0">
              <a:solidFill>
                <a:srgbClr val="000000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ctr"/>
            <a:r>
              <a:rPr lang="th-TH" sz="60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แบ่งกลุ่มผู้เรียนกลุ่มละ 4 คน</a:t>
            </a:r>
            <a:endParaRPr lang="th-TH" sz="5400" b="1" dirty="0" smtClean="0">
              <a:solidFill>
                <a:srgbClr val="000000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ctr"/>
            <a:endParaRPr lang="th-TH" sz="1800" b="1" dirty="0">
              <a:solidFill>
                <a:srgbClr val="000000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grpSp>
        <p:nvGrpSpPr>
          <p:cNvPr id="7" name="กลุ่ม 6"/>
          <p:cNvGrpSpPr/>
          <p:nvPr/>
        </p:nvGrpSpPr>
        <p:grpSpPr>
          <a:xfrm>
            <a:off x="450815" y="3212976"/>
            <a:ext cx="448777" cy="880699"/>
            <a:chOff x="1043608" y="4869160"/>
            <a:chExt cx="648072" cy="1271803"/>
          </a:xfrm>
        </p:grpSpPr>
        <p:sp>
          <p:nvSpPr>
            <p:cNvPr id="2" name="แผนผังลำดับงาน: แยก 1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" name="วงรี 2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11" name="กลุ่ม 10"/>
          <p:cNvGrpSpPr/>
          <p:nvPr/>
        </p:nvGrpSpPr>
        <p:grpSpPr>
          <a:xfrm>
            <a:off x="1026879" y="3212976"/>
            <a:ext cx="448777" cy="880699"/>
            <a:chOff x="1043608" y="4869160"/>
            <a:chExt cx="648072" cy="1271803"/>
          </a:xfrm>
        </p:grpSpPr>
        <p:sp>
          <p:nvSpPr>
            <p:cNvPr id="12" name="แผนผังลำดับงาน: แยก 11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3" name="วงรี 12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14" name="กลุ่ม 13"/>
          <p:cNvGrpSpPr/>
          <p:nvPr/>
        </p:nvGrpSpPr>
        <p:grpSpPr>
          <a:xfrm>
            <a:off x="702843" y="3505680"/>
            <a:ext cx="448777" cy="880699"/>
            <a:chOff x="1043608" y="4869160"/>
            <a:chExt cx="648072" cy="1271803"/>
          </a:xfrm>
        </p:grpSpPr>
        <p:sp>
          <p:nvSpPr>
            <p:cNvPr id="15" name="แผนผังลำดับงาน: แยก 14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6" name="วงรี 15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17" name="กลุ่ม 16"/>
          <p:cNvGrpSpPr/>
          <p:nvPr/>
        </p:nvGrpSpPr>
        <p:grpSpPr>
          <a:xfrm>
            <a:off x="1314911" y="3501008"/>
            <a:ext cx="448777" cy="880699"/>
            <a:chOff x="1043608" y="4869160"/>
            <a:chExt cx="648072" cy="1271803"/>
          </a:xfrm>
        </p:grpSpPr>
        <p:sp>
          <p:nvSpPr>
            <p:cNvPr id="18" name="แผนผังลำดับงาน: แยก 17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9" name="วงรี 18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22" name="กลุ่ม 21"/>
          <p:cNvGrpSpPr/>
          <p:nvPr/>
        </p:nvGrpSpPr>
        <p:grpSpPr>
          <a:xfrm>
            <a:off x="7844585" y="4530450"/>
            <a:ext cx="936104" cy="1224341"/>
            <a:chOff x="7646999" y="4317836"/>
            <a:chExt cx="936104" cy="1224341"/>
          </a:xfrm>
        </p:grpSpPr>
        <p:sp>
          <p:nvSpPr>
            <p:cNvPr id="20" name="มนมุมสี่เหลี่ยมผืนผ้าด้านเดียวกัน 19"/>
            <p:cNvSpPr/>
            <p:nvPr/>
          </p:nvSpPr>
          <p:spPr>
            <a:xfrm>
              <a:off x="7646999" y="4947302"/>
              <a:ext cx="936104" cy="594875"/>
            </a:xfrm>
            <a:prstGeom prst="round2SameRe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1" name="วงรี 20"/>
            <p:cNvSpPr/>
            <p:nvPr/>
          </p:nvSpPr>
          <p:spPr>
            <a:xfrm>
              <a:off x="7855822" y="4317836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25" name="กลุ่ม 24"/>
          <p:cNvGrpSpPr/>
          <p:nvPr/>
        </p:nvGrpSpPr>
        <p:grpSpPr>
          <a:xfrm>
            <a:off x="5394136" y="2492896"/>
            <a:ext cx="2888328" cy="1342870"/>
            <a:chOff x="5046703" y="3337685"/>
            <a:chExt cx="2888328" cy="1156748"/>
          </a:xfrm>
        </p:grpSpPr>
        <p:sp>
          <p:nvSpPr>
            <p:cNvPr id="23" name="คำบรรยายภาพแบบสี่เหลี่ยมมุมมน 22"/>
            <p:cNvSpPr/>
            <p:nvPr/>
          </p:nvSpPr>
          <p:spPr>
            <a:xfrm>
              <a:off x="5046703" y="3337685"/>
              <a:ext cx="2888328" cy="1156748"/>
            </a:xfrm>
            <a:prstGeom prst="wedgeRoundRectCallout">
              <a:avLst>
                <a:gd name="adj1" fmla="val 44209"/>
                <a:gd name="adj2" fmla="val 76261"/>
                <a:gd name="adj3" fmla="val 16667"/>
              </a:avLst>
            </a:prstGeom>
            <a:gradFill>
              <a:gsLst>
                <a:gs pos="0">
                  <a:srgbClr val="FF3399"/>
                </a:gs>
                <a:gs pos="62000">
                  <a:schemeClr val="bg1"/>
                </a:gs>
                <a:gs pos="100000">
                  <a:schemeClr val="accent4"/>
                </a:gs>
              </a:gsLst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4" name="สี่เหลี่ยมผืนผ้า 23"/>
            <p:cNvSpPr/>
            <p:nvPr/>
          </p:nvSpPr>
          <p:spPr>
            <a:xfrm>
              <a:off x="5096567" y="3460470"/>
              <a:ext cx="2775796" cy="10339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th-TH" sz="3600" b="1" dirty="0" smtClean="0">
                  <a:solidFill>
                    <a:srgbClr val="000000"/>
                  </a:solidFill>
                  <a:effectLst>
                    <a:glow rad="127000">
                      <a:schemeClr val="bg1"/>
                    </a:glow>
                  </a:effectLst>
                  <a:latin typeface="TH Niramit AS" panose="02000506000000020004" pitchFamily="2" charset="-34"/>
                  <a:cs typeface="TH Niramit AS" panose="02000506000000020004" pitchFamily="2" charset="-34"/>
                </a:rPr>
                <a:t>สุ่มผู้เรียนออกมากลุ่มละ 1 คน</a:t>
              </a:r>
              <a:endParaRPr lang="th-TH" sz="3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  <p:grpSp>
        <p:nvGrpSpPr>
          <p:cNvPr id="50" name="กลุ่ม 49"/>
          <p:cNvGrpSpPr/>
          <p:nvPr/>
        </p:nvGrpSpPr>
        <p:grpSpPr>
          <a:xfrm>
            <a:off x="2683063" y="3212976"/>
            <a:ext cx="448777" cy="880699"/>
            <a:chOff x="1043608" y="4869160"/>
            <a:chExt cx="648072" cy="1271803"/>
          </a:xfrm>
        </p:grpSpPr>
        <p:sp>
          <p:nvSpPr>
            <p:cNvPr id="51" name="แผนผังลำดับงาน: แยก 50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2" name="วงรี 51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53" name="กลุ่ม 52"/>
          <p:cNvGrpSpPr/>
          <p:nvPr/>
        </p:nvGrpSpPr>
        <p:grpSpPr>
          <a:xfrm>
            <a:off x="3259127" y="3212976"/>
            <a:ext cx="448777" cy="880699"/>
            <a:chOff x="1043608" y="4869160"/>
            <a:chExt cx="648072" cy="1271803"/>
          </a:xfrm>
        </p:grpSpPr>
        <p:sp>
          <p:nvSpPr>
            <p:cNvPr id="54" name="แผนผังลำดับงาน: แยก 53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5" name="วงรี 54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56" name="กลุ่ม 55"/>
          <p:cNvGrpSpPr/>
          <p:nvPr/>
        </p:nvGrpSpPr>
        <p:grpSpPr>
          <a:xfrm>
            <a:off x="2935091" y="3505680"/>
            <a:ext cx="448777" cy="880699"/>
            <a:chOff x="1043608" y="4869160"/>
            <a:chExt cx="648072" cy="1271803"/>
          </a:xfrm>
        </p:grpSpPr>
        <p:sp>
          <p:nvSpPr>
            <p:cNvPr id="57" name="แผนผังลำดับงาน: แยก 56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8" name="วงรี 57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59" name="กลุ่ม 58"/>
          <p:cNvGrpSpPr/>
          <p:nvPr/>
        </p:nvGrpSpPr>
        <p:grpSpPr>
          <a:xfrm>
            <a:off x="3547159" y="3501008"/>
            <a:ext cx="448777" cy="880699"/>
            <a:chOff x="1043608" y="4869160"/>
            <a:chExt cx="648072" cy="1271803"/>
          </a:xfrm>
        </p:grpSpPr>
        <p:sp>
          <p:nvSpPr>
            <p:cNvPr id="60" name="แผนผังลำดับงาน: แยก 59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61" name="วงรี 60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62" name="กลุ่ม 61"/>
          <p:cNvGrpSpPr/>
          <p:nvPr/>
        </p:nvGrpSpPr>
        <p:grpSpPr>
          <a:xfrm>
            <a:off x="590353" y="5043877"/>
            <a:ext cx="448777" cy="880699"/>
            <a:chOff x="1043608" y="4869160"/>
            <a:chExt cx="648072" cy="1271803"/>
          </a:xfrm>
        </p:grpSpPr>
        <p:sp>
          <p:nvSpPr>
            <p:cNvPr id="63" name="แผนผังลำดับงาน: แยก 62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64" name="วงรี 63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65" name="กลุ่ม 64"/>
          <p:cNvGrpSpPr/>
          <p:nvPr/>
        </p:nvGrpSpPr>
        <p:grpSpPr>
          <a:xfrm>
            <a:off x="1166417" y="5043877"/>
            <a:ext cx="448777" cy="880699"/>
            <a:chOff x="1043608" y="4869160"/>
            <a:chExt cx="648072" cy="1271803"/>
          </a:xfrm>
        </p:grpSpPr>
        <p:sp>
          <p:nvSpPr>
            <p:cNvPr id="66" name="แผนผังลำดับงาน: แยก 65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67" name="วงรี 66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68" name="กลุ่ม 67"/>
          <p:cNvGrpSpPr/>
          <p:nvPr/>
        </p:nvGrpSpPr>
        <p:grpSpPr>
          <a:xfrm>
            <a:off x="842381" y="5336581"/>
            <a:ext cx="448777" cy="880699"/>
            <a:chOff x="1043608" y="4869160"/>
            <a:chExt cx="648072" cy="1271803"/>
          </a:xfrm>
        </p:grpSpPr>
        <p:sp>
          <p:nvSpPr>
            <p:cNvPr id="69" name="แผนผังลำดับงาน: แยก 68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70" name="วงรี 69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71" name="กลุ่ม 70"/>
          <p:cNvGrpSpPr/>
          <p:nvPr/>
        </p:nvGrpSpPr>
        <p:grpSpPr>
          <a:xfrm>
            <a:off x="1454449" y="5331909"/>
            <a:ext cx="448777" cy="880699"/>
            <a:chOff x="1043608" y="4869160"/>
            <a:chExt cx="648072" cy="1271803"/>
          </a:xfrm>
        </p:grpSpPr>
        <p:sp>
          <p:nvSpPr>
            <p:cNvPr id="72" name="แผนผังลำดับงาน: แยก 71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73" name="วงรี 72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74" name="กลุ่ม 73"/>
          <p:cNvGrpSpPr/>
          <p:nvPr/>
        </p:nvGrpSpPr>
        <p:grpSpPr>
          <a:xfrm>
            <a:off x="2588937" y="5056243"/>
            <a:ext cx="448777" cy="880699"/>
            <a:chOff x="1043608" y="4869160"/>
            <a:chExt cx="648072" cy="1271803"/>
          </a:xfrm>
        </p:grpSpPr>
        <p:sp>
          <p:nvSpPr>
            <p:cNvPr id="75" name="แผนผังลำดับงาน: แยก 74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76" name="วงรี 75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77" name="กลุ่ม 76"/>
          <p:cNvGrpSpPr/>
          <p:nvPr/>
        </p:nvGrpSpPr>
        <p:grpSpPr>
          <a:xfrm>
            <a:off x="3165001" y="5056243"/>
            <a:ext cx="448777" cy="880699"/>
            <a:chOff x="1043608" y="4869160"/>
            <a:chExt cx="648072" cy="1271803"/>
          </a:xfrm>
        </p:grpSpPr>
        <p:sp>
          <p:nvSpPr>
            <p:cNvPr id="78" name="แผนผังลำดับงาน: แยก 77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79" name="วงรี 78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80" name="กลุ่ม 79"/>
          <p:cNvGrpSpPr/>
          <p:nvPr/>
        </p:nvGrpSpPr>
        <p:grpSpPr>
          <a:xfrm>
            <a:off x="2840965" y="5348947"/>
            <a:ext cx="448777" cy="880699"/>
            <a:chOff x="1043608" y="4869160"/>
            <a:chExt cx="648072" cy="1271803"/>
          </a:xfrm>
        </p:grpSpPr>
        <p:sp>
          <p:nvSpPr>
            <p:cNvPr id="81" name="แผนผังลำดับงาน: แยก 80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82" name="วงรี 81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83" name="กลุ่ม 82"/>
          <p:cNvGrpSpPr/>
          <p:nvPr/>
        </p:nvGrpSpPr>
        <p:grpSpPr>
          <a:xfrm>
            <a:off x="3453033" y="5344275"/>
            <a:ext cx="448777" cy="880699"/>
            <a:chOff x="1043608" y="4869160"/>
            <a:chExt cx="648072" cy="1271803"/>
          </a:xfrm>
        </p:grpSpPr>
        <p:sp>
          <p:nvSpPr>
            <p:cNvPr id="84" name="แผนผังลำดับงาน: แยก 83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85" name="วงรี 84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</p:spTree>
    <p:extLst>
      <p:ext uri="{BB962C8B-B14F-4D97-AF65-F5344CB8AC3E}">
        <p14:creationId xmlns:p14="http://schemas.microsoft.com/office/powerpoint/2010/main" val="2119047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5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1.11111E-6 L 0.32725 1.11111E-6 C 0.47378 1.11111E-6 0.65451 0.09768 0.65451 0.17755 L 0.65451 0.35579 " pathEditMode="relative" rAng="0" ptsTypes="AAAA">
                                      <p:cBhvr>
                                        <p:cTn id="7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726" y="177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000"/>
                            </p:stCondLst>
                            <p:childTnLst>
                              <p:par>
                                <p:cTn id="76" presetID="5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11111E-6 L 0.2092 1.11111E-6 C 0.30295 1.11111E-6 0.4184 0.09792 0.4184 0.17778 L 0.4184 0.35579 " pathEditMode="relative" rAng="0" ptsTypes="AAAA">
                                      <p:cBhvr>
                                        <p:cTn id="77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920" y="177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5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33333E-6 L 0.25277 3.33333E-6 C 0.36614 3.33333E-6 0.50555 0.01412 0.50555 0.02592 L 0.50555 0.05185 " pathEditMode="relative" rAng="0" ptsTypes="AAAA">
                                      <p:cBhvr>
                                        <p:cTn id="80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278" y="25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000"/>
                            </p:stCondLst>
                            <p:childTnLst>
                              <p:par>
                                <p:cTn id="82" presetID="5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11111E-6 L 0.1658 1.11111E-6 C 0.24028 1.11111E-6 0.33177 0.02523 0.33177 0.04606 L 0.33177 0.09213 " pathEditMode="relative" rAng="0" ptsTypes="AAAA">
                                      <p:cBhvr>
                                        <p:cTn id="83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80" y="46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7"/>
          <p:cNvSpPr txBox="1"/>
          <p:nvPr/>
        </p:nvSpPr>
        <p:spPr>
          <a:xfrm>
            <a:off x="5445170" y="3115572"/>
            <a:ext cx="2813491" cy="28337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900" dirty="0">
                <a:solidFill>
                  <a:schemeClr val="dk1"/>
                </a:solidFill>
                <a:latin typeface="TH Niramit AS" panose="02000506000000020004" pitchFamily="2" charset="-34"/>
                <a:ea typeface="Constantia"/>
                <a:cs typeface="TH Niramit AS" panose="02000506000000020004" pitchFamily="2" charset="-34"/>
                <a:sym typeface="Constantia"/>
              </a:rPr>
              <a:t>=</a:t>
            </a:r>
            <a:r>
              <a:rPr lang="th-TH" sz="19900" dirty="0" smtClean="0">
                <a:solidFill>
                  <a:schemeClr val="dk1"/>
                </a:solidFill>
                <a:latin typeface="TH Niramit AS" panose="02000506000000020004" pitchFamily="2" charset="-34"/>
                <a:ea typeface="Constantia"/>
                <a:cs typeface="TH Niramit AS" panose="02000506000000020004" pitchFamily="2" charset="-34"/>
                <a:sym typeface="Constantia"/>
              </a:rPr>
              <a:t>?</a:t>
            </a:r>
            <a:endParaRPr sz="19900" dirty="0">
              <a:solidFill>
                <a:schemeClr val="dk1"/>
              </a:solidFill>
              <a:latin typeface="TH Niramit AS" panose="02000506000000020004" pitchFamily="2" charset="-34"/>
              <a:ea typeface="Constantia"/>
              <a:cs typeface="TH Niramit AS" panose="02000506000000020004" pitchFamily="2" charset="-34"/>
              <a:sym typeface="Constantia"/>
            </a:endParaRPr>
          </a:p>
        </p:txBody>
      </p:sp>
      <p:sp>
        <p:nvSpPr>
          <p:cNvPr id="33" name="สี่เหลี่ยมผืนผ้า 32"/>
          <p:cNvSpPr/>
          <p:nvPr/>
        </p:nvSpPr>
        <p:spPr>
          <a:xfrm>
            <a:off x="0" y="764013"/>
            <a:ext cx="9144000" cy="1323439"/>
          </a:xfrm>
          <a:prstGeom prst="rect">
            <a:avLst/>
          </a:prstGeom>
          <a:gradFill flip="none" rotWithShape="1">
            <a:gsLst>
              <a:gs pos="0">
                <a:srgbClr val="FFFF00"/>
              </a:gs>
              <a:gs pos="33000">
                <a:schemeClr val="accent3">
                  <a:tint val="44000"/>
                  <a:satMod val="165000"/>
                </a:schemeClr>
              </a:gs>
              <a:gs pos="70000">
                <a:schemeClr val="accent3">
                  <a:tint val="15000"/>
                  <a:satMod val="165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162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th-TH" sz="40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  <a:sym typeface="Constantia"/>
              </a:rPr>
              <a:t>แจก</a:t>
            </a:r>
            <a:r>
              <a:rPr lang="th-TH" sz="40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  <a:sym typeface="Constantia"/>
              </a:rPr>
              <a:t>ถุงบรรจุ</a:t>
            </a:r>
            <a:r>
              <a:rPr lang="th-TH" sz="40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  <a:sym typeface="Constantia"/>
              </a:rPr>
              <a:t>ถั่ว  </a:t>
            </a:r>
            <a:r>
              <a:rPr lang="th-TH" sz="40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  <a:sym typeface="Constantia"/>
              </a:rPr>
              <a:t>3</a:t>
            </a:r>
            <a:r>
              <a:rPr lang="th-TH" sz="40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  <a:sym typeface="Constantia"/>
              </a:rPr>
              <a:t> </a:t>
            </a:r>
            <a:r>
              <a:rPr lang="th-TH" sz="40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  <a:sym typeface="Constantia"/>
              </a:rPr>
              <a:t>ถุง  แล้ว</a:t>
            </a:r>
            <a:r>
              <a:rPr lang="th-TH" sz="40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  <a:sym typeface="Constantia"/>
              </a:rPr>
              <a:t>ให้ตัวแทนกลุ่มมาช่วยกัน</a:t>
            </a:r>
          </a:p>
          <a:p>
            <a:pPr algn="ctr"/>
            <a:r>
              <a:rPr lang="th-TH" sz="40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  <a:sym typeface="Constantia"/>
              </a:rPr>
              <a:t>นับ</a:t>
            </a:r>
            <a:r>
              <a:rPr lang="th-TH" sz="40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  <a:sym typeface="Constantia"/>
              </a:rPr>
              <a:t>จำนวน</a:t>
            </a:r>
            <a:r>
              <a:rPr lang="th-TH" sz="40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  <a:sym typeface="Constantia"/>
              </a:rPr>
              <a:t>ถั่วทั้งหมด </a:t>
            </a:r>
            <a:endParaRPr lang="th-TH" sz="4000" b="1" dirty="0">
              <a:solidFill>
                <a:srgbClr val="000000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grpSp>
        <p:nvGrpSpPr>
          <p:cNvPr id="51" name="กลุ่ม 50"/>
          <p:cNvGrpSpPr/>
          <p:nvPr/>
        </p:nvGrpSpPr>
        <p:grpSpPr>
          <a:xfrm>
            <a:off x="2070094" y="3019582"/>
            <a:ext cx="792088" cy="1554427"/>
            <a:chOff x="1043608" y="4869160"/>
            <a:chExt cx="648072" cy="1271803"/>
          </a:xfrm>
        </p:grpSpPr>
        <p:sp>
          <p:nvSpPr>
            <p:cNvPr id="52" name="แผนผังลำดับงาน: แยก 51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3" name="วงรี 52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54" name="กลุ่ม 53"/>
          <p:cNvGrpSpPr/>
          <p:nvPr/>
        </p:nvGrpSpPr>
        <p:grpSpPr>
          <a:xfrm>
            <a:off x="3174849" y="3025286"/>
            <a:ext cx="792088" cy="1554427"/>
            <a:chOff x="1043608" y="4869160"/>
            <a:chExt cx="648072" cy="1271803"/>
          </a:xfrm>
        </p:grpSpPr>
        <p:sp>
          <p:nvSpPr>
            <p:cNvPr id="55" name="แผนผังลำดับงาน: แยก 54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6" name="วงรี 55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57" name="กลุ่ม 56"/>
          <p:cNvGrpSpPr/>
          <p:nvPr/>
        </p:nvGrpSpPr>
        <p:grpSpPr>
          <a:xfrm>
            <a:off x="2038800" y="4148807"/>
            <a:ext cx="792088" cy="1554427"/>
            <a:chOff x="1043608" y="4869160"/>
            <a:chExt cx="648072" cy="1271803"/>
          </a:xfrm>
        </p:grpSpPr>
        <p:sp>
          <p:nvSpPr>
            <p:cNvPr id="58" name="แผนผังลำดับงาน: แยก 57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9" name="วงรี 58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60" name="กลุ่ม 59"/>
          <p:cNvGrpSpPr/>
          <p:nvPr/>
        </p:nvGrpSpPr>
        <p:grpSpPr>
          <a:xfrm>
            <a:off x="2627784" y="3745734"/>
            <a:ext cx="792088" cy="1554427"/>
            <a:chOff x="1043608" y="4869160"/>
            <a:chExt cx="648072" cy="1271803"/>
          </a:xfrm>
        </p:grpSpPr>
        <p:sp>
          <p:nvSpPr>
            <p:cNvPr id="61" name="แผนผังลำดับงาน: แยก 60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62" name="วงรี 61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63" name="กลุ่ม 62"/>
          <p:cNvGrpSpPr/>
          <p:nvPr/>
        </p:nvGrpSpPr>
        <p:grpSpPr>
          <a:xfrm>
            <a:off x="7952437" y="4984348"/>
            <a:ext cx="936104" cy="1224341"/>
            <a:chOff x="7646999" y="4317836"/>
            <a:chExt cx="936104" cy="1224341"/>
          </a:xfrm>
        </p:grpSpPr>
        <p:sp>
          <p:nvSpPr>
            <p:cNvPr id="64" name="มนมุมสี่เหลี่ยมผืนผ้าด้านเดียวกัน 63"/>
            <p:cNvSpPr/>
            <p:nvPr/>
          </p:nvSpPr>
          <p:spPr>
            <a:xfrm>
              <a:off x="7646999" y="4947302"/>
              <a:ext cx="936104" cy="594875"/>
            </a:xfrm>
            <a:prstGeom prst="round2SameRe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65" name="วงรี 64"/>
            <p:cNvSpPr/>
            <p:nvPr/>
          </p:nvSpPr>
          <p:spPr>
            <a:xfrm>
              <a:off x="7855822" y="4317836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66" name="กลุ่ม 65"/>
          <p:cNvGrpSpPr/>
          <p:nvPr/>
        </p:nvGrpSpPr>
        <p:grpSpPr>
          <a:xfrm>
            <a:off x="6062881" y="2332677"/>
            <a:ext cx="2888328" cy="1342870"/>
            <a:chOff x="5046703" y="3337685"/>
            <a:chExt cx="2888328" cy="1156748"/>
          </a:xfrm>
        </p:grpSpPr>
        <p:sp>
          <p:nvSpPr>
            <p:cNvPr id="67" name="คำบรรยายภาพแบบสี่เหลี่ยมมุมมน 66"/>
            <p:cNvSpPr/>
            <p:nvPr/>
          </p:nvSpPr>
          <p:spPr>
            <a:xfrm>
              <a:off x="5046703" y="3337685"/>
              <a:ext cx="2888328" cy="1156748"/>
            </a:xfrm>
            <a:prstGeom prst="wedgeRoundRectCallout">
              <a:avLst>
                <a:gd name="adj1" fmla="val 41374"/>
                <a:gd name="adj2" fmla="val 87440"/>
                <a:gd name="adj3" fmla="val 16667"/>
              </a:avLst>
            </a:prstGeom>
            <a:gradFill>
              <a:gsLst>
                <a:gs pos="0">
                  <a:srgbClr val="FF3399"/>
                </a:gs>
                <a:gs pos="62000">
                  <a:schemeClr val="bg1"/>
                </a:gs>
                <a:gs pos="100000">
                  <a:schemeClr val="accent4"/>
                </a:gs>
              </a:gsLst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68" name="สี่เหลี่ยมผืนผ้า 67"/>
            <p:cNvSpPr/>
            <p:nvPr/>
          </p:nvSpPr>
          <p:spPr>
            <a:xfrm>
              <a:off x="5096567" y="3460470"/>
              <a:ext cx="2775796" cy="927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th-TH" sz="3200" b="1" dirty="0" smtClean="0">
                  <a:solidFill>
                    <a:srgbClr val="000000"/>
                  </a:solidFill>
                  <a:effectLst>
                    <a:glow rad="127000">
                      <a:schemeClr val="bg1"/>
                    </a:glow>
                  </a:effectLst>
                  <a:latin typeface="TH Niramit AS" panose="02000506000000020004" pitchFamily="2" charset="-34"/>
                  <a:cs typeface="TH Niramit AS" panose="02000506000000020004" pitchFamily="2" charset="-34"/>
                </a:rPr>
                <a:t>ใครเสร็จก่อน และถูกต้องได้รับรางวัล</a:t>
              </a:r>
              <a:endParaRPr lang="th-TH" sz="32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610586" y="3379429"/>
            <a:ext cx="1337798" cy="895205"/>
            <a:chOff x="5941449" y="3905961"/>
            <a:chExt cx="2897346" cy="2477417"/>
          </a:xfrm>
        </p:grpSpPr>
        <p:pic>
          <p:nvPicPr>
            <p:cNvPr id="70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1449" y="4953478"/>
              <a:ext cx="1118310" cy="1429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5890" y="3905961"/>
              <a:ext cx="1142174" cy="1460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" name="Picture 6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08064" y="4938221"/>
              <a:ext cx="1030731" cy="1317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80051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สี่เหลี่ยมผืนผ้า 17"/>
          <p:cNvSpPr/>
          <p:nvPr/>
        </p:nvSpPr>
        <p:spPr>
          <a:xfrm>
            <a:off x="9216" y="764985"/>
            <a:ext cx="9144000" cy="1938992"/>
          </a:xfrm>
          <a:prstGeom prst="rect">
            <a:avLst/>
          </a:prstGeom>
          <a:gradFill flip="none" rotWithShape="1">
            <a:gsLst>
              <a:gs pos="0">
                <a:srgbClr val="FFFF00"/>
              </a:gs>
              <a:gs pos="33000">
                <a:schemeClr val="accent3">
                  <a:tint val="44000"/>
                  <a:satMod val="165000"/>
                </a:schemeClr>
              </a:gs>
              <a:gs pos="70000">
                <a:schemeClr val="accent3">
                  <a:tint val="15000"/>
                  <a:satMod val="165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162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th-TH" sz="40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แต่</a:t>
            </a:r>
            <a:r>
              <a:rPr lang="th-TH" sz="40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ละ</a:t>
            </a:r>
            <a:r>
              <a:rPr lang="th-TH" sz="40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กลุ่มได้รับ</a:t>
            </a:r>
            <a:r>
              <a:rPr lang="th-TH" sz="40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ถุงถั่วที่คละกันจำนวน 3 </a:t>
            </a:r>
            <a:r>
              <a:rPr lang="th-TH" sz="40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ถุง</a:t>
            </a:r>
          </a:p>
          <a:p>
            <a:pPr marL="571500" indent="-571500" algn="ctr">
              <a:buFont typeface="Arial" panose="020B0604020202020204" pitchFamily="34" charset="0"/>
              <a:buChar char="•"/>
            </a:pPr>
            <a:r>
              <a:rPr lang="th-TH" sz="40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ให้นับจำนวนถั่ว</a:t>
            </a:r>
            <a:r>
              <a:rPr lang="th-TH" sz="40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แต่ละชนิดในแต่ละ</a:t>
            </a:r>
            <a:r>
              <a:rPr lang="th-TH" sz="40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ถุง</a:t>
            </a:r>
          </a:p>
          <a:p>
            <a:pPr marL="571500" indent="-571500" algn="ctr">
              <a:buFont typeface="Arial" panose="020B0604020202020204" pitchFamily="34" charset="0"/>
              <a:buChar char="•"/>
            </a:pPr>
            <a:r>
              <a:rPr lang="th-TH" sz="40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และจำนวน</a:t>
            </a:r>
            <a:r>
              <a:rPr lang="th-TH" sz="40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ถั่วแต่ละชนิดรวมทั้ง 3 ถุง</a:t>
            </a:r>
          </a:p>
        </p:txBody>
      </p:sp>
      <p:grpSp>
        <p:nvGrpSpPr>
          <p:cNvPr id="20" name="กลุ่ม 19"/>
          <p:cNvGrpSpPr/>
          <p:nvPr/>
        </p:nvGrpSpPr>
        <p:grpSpPr>
          <a:xfrm>
            <a:off x="450815" y="3212976"/>
            <a:ext cx="448777" cy="880699"/>
            <a:chOff x="1043608" y="4869160"/>
            <a:chExt cx="648072" cy="1271803"/>
          </a:xfrm>
        </p:grpSpPr>
        <p:sp>
          <p:nvSpPr>
            <p:cNvPr id="21" name="แผนผังลำดับงาน: แยก 20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2" name="วงรี 21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23" name="กลุ่ม 22"/>
          <p:cNvGrpSpPr/>
          <p:nvPr/>
        </p:nvGrpSpPr>
        <p:grpSpPr>
          <a:xfrm>
            <a:off x="1026879" y="3212976"/>
            <a:ext cx="448777" cy="880699"/>
            <a:chOff x="1043608" y="4869160"/>
            <a:chExt cx="648072" cy="1271803"/>
          </a:xfrm>
        </p:grpSpPr>
        <p:sp>
          <p:nvSpPr>
            <p:cNvPr id="24" name="แผนผังลำดับงาน: แยก 23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5" name="วงรี 24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26" name="กลุ่ม 25"/>
          <p:cNvGrpSpPr/>
          <p:nvPr/>
        </p:nvGrpSpPr>
        <p:grpSpPr>
          <a:xfrm>
            <a:off x="702843" y="3505680"/>
            <a:ext cx="448777" cy="880699"/>
            <a:chOff x="1043608" y="4869160"/>
            <a:chExt cx="648072" cy="1271803"/>
          </a:xfrm>
        </p:grpSpPr>
        <p:sp>
          <p:nvSpPr>
            <p:cNvPr id="27" name="แผนผังลำดับงาน: แยก 26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8" name="วงรี 27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29" name="กลุ่ม 28"/>
          <p:cNvGrpSpPr/>
          <p:nvPr/>
        </p:nvGrpSpPr>
        <p:grpSpPr>
          <a:xfrm>
            <a:off x="1314911" y="3501008"/>
            <a:ext cx="448777" cy="880699"/>
            <a:chOff x="1043608" y="4869160"/>
            <a:chExt cx="648072" cy="1271803"/>
          </a:xfrm>
        </p:grpSpPr>
        <p:sp>
          <p:nvSpPr>
            <p:cNvPr id="30" name="แผนผังลำดับงาน: แยก 29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1" name="วงรี 30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32" name="กลุ่ม 31"/>
          <p:cNvGrpSpPr/>
          <p:nvPr/>
        </p:nvGrpSpPr>
        <p:grpSpPr>
          <a:xfrm>
            <a:off x="3363596" y="3363723"/>
            <a:ext cx="448777" cy="880699"/>
            <a:chOff x="1043608" y="4869160"/>
            <a:chExt cx="648072" cy="1271803"/>
          </a:xfrm>
        </p:grpSpPr>
        <p:sp>
          <p:nvSpPr>
            <p:cNvPr id="33" name="แผนผังลำดับงาน: แยก 32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4" name="วงรี 33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35" name="กลุ่ม 34"/>
          <p:cNvGrpSpPr/>
          <p:nvPr/>
        </p:nvGrpSpPr>
        <p:grpSpPr>
          <a:xfrm>
            <a:off x="3939660" y="3363723"/>
            <a:ext cx="448777" cy="880699"/>
            <a:chOff x="1043608" y="4869160"/>
            <a:chExt cx="648072" cy="1271803"/>
          </a:xfrm>
        </p:grpSpPr>
        <p:sp>
          <p:nvSpPr>
            <p:cNvPr id="36" name="แผนผังลำดับงาน: แยก 35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7" name="วงรี 36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38" name="กลุ่ม 37"/>
          <p:cNvGrpSpPr/>
          <p:nvPr/>
        </p:nvGrpSpPr>
        <p:grpSpPr>
          <a:xfrm>
            <a:off x="3615624" y="3656427"/>
            <a:ext cx="448777" cy="880699"/>
            <a:chOff x="1043608" y="4869160"/>
            <a:chExt cx="648072" cy="1271803"/>
          </a:xfrm>
        </p:grpSpPr>
        <p:sp>
          <p:nvSpPr>
            <p:cNvPr id="39" name="แผนผังลำดับงาน: แยก 38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0" name="วงรี 39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41" name="กลุ่ม 40"/>
          <p:cNvGrpSpPr/>
          <p:nvPr/>
        </p:nvGrpSpPr>
        <p:grpSpPr>
          <a:xfrm>
            <a:off x="4227692" y="3651755"/>
            <a:ext cx="448777" cy="880699"/>
            <a:chOff x="1043608" y="4869160"/>
            <a:chExt cx="648072" cy="1271803"/>
          </a:xfrm>
        </p:grpSpPr>
        <p:sp>
          <p:nvSpPr>
            <p:cNvPr id="42" name="แผนผังลำดับงาน: แยก 41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3" name="วงรี 42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44" name="กลุ่ม 43"/>
          <p:cNvGrpSpPr/>
          <p:nvPr/>
        </p:nvGrpSpPr>
        <p:grpSpPr>
          <a:xfrm>
            <a:off x="539552" y="5279933"/>
            <a:ext cx="448777" cy="880699"/>
            <a:chOff x="1043608" y="4869160"/>
            <a:chExt cx="648072" cy="1271803"/>
          </a:xfrm>
        </p:grpSpPr>
        <p:sp>
          <p:nvSpPr>
            <p:cNvPr id="45" name="แผนผังลำดับงาน: แยก 44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6" name="วงรี 45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47" name="กลุ่ม 46"/>
          <p:cNvGrpSpPr/>
          <p:nvPr/>
        </p:nvGrpSpPr>
        <p:grpSpPr>
          <a:xfrm>
            <a:off x="1115616" y="5279933"/>
            <a:ext cx="448777" cy="880699"/>
            <a:chOff x="1043608" y="4869160"/>
            <a:chExt cx="648072" cy="1271803"/>
          </a:xfrm>
        </p:grpSpPr>
        <p:sp>
          <p:nvSpPr>
            <p:cNvPr id="48" name="แผนผังลำดับงาน: แยก 47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9" name="วงรี 48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50" name="กลุ่ม 49"/>
          <p:cNvGrpSpPr/>
          <p:nvPr/>
        </p:nvGrpSpPr>
        <p:grpSpPr>
          <a:xfrm>
            <a:off x="791580" y="5572637"/>
            <a:ext cx="448777" cy="880699"/>
            <a:chOff x="1043608" y="4869160"/>
            <a:chExt cx="648072" cy="1271803"/>
          </a:xfrm>
        </p:grpSpPr>
        <p:sp>
          <p:nvSpPr>
            <p:cNvPr id="51" name="แผนผังลำดับงาน: แยก 50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2" name="วงรี 51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53" name="กลุ่ม 52"/>
          <p:cNvGrpSpPr/>
          <p:nvPr/>
        </p:nvGrpSpPr>
        <p:grpSpPr>
          <a:xfrm>
            <a:off x="1403648" y="5567965"/>
            <a:ext cx="448777" cy="880699"/>
            <a:chOff x="1043608" y="4869160"/>
            <a:chExt cx="648072" cy="1271803"/>
          </a:xfrm>
        </p:grpSpPr>
        <p:sp>
          <p:nvSpPr>
            <p:cNvPr id="54" name="แผนผังลำดับงาน: แยก 53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5" name="วงรี 54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56" name="กลุ่ม 55"/>
          <p:cNvGrpSpPr/>
          <p:nvPr/>
        </p:nvGrpSpPr>
        <p:grpSpPr>
          <a:xfrm>
            <a:off x="3475330" y="5303767"/>
            <a:ext cx="448777" cy="880699"/>
            <a:chOff x="1043608" y="4869160"/>
            <a:chExt cx="648072" cy="1271803"/>
          </a:xfrm>
        </p:grpSpPr>
        <p:sp>
          <p:nvSpPr>
            <p:cNvPr id="57" name="แผนผังลำดับงาน: แยก 56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8" name="วงรี 57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59" name="กลุ่ม 58"/>
          <p:cNvGrpSpPr/>
          <p:nvPr/>
        </p:nvGrpSpPr>
        <p:grpSpPr>
          <a:xfrm>
            <a:off x="4051394" y="5303767"/>
            <a:ext cx="448777" cy="880699"/>
            <a:chOff x="1043608" y="4869160"/>
            <a:chExt cx="648072" cy="1271803"/>
          </a:xfrm>
        </p:grpSpPr>
        <p:sp>
          <p:nvSpPr>
            <p:cNvPr id="60" name="แผนผังลำดับงาน: แยก 59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61" name="วงรี 60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62" name="กลุ่ม 61"/>
          <p:cNvGrpSpPr/>
          <p:nvPr/>
        </p:nvGrpSpPr>
        <p:grpSpPr>
          <a:xfrm>
            <a:off x="3727358" y="5596471"/>
            <a:ext cx="448777" cy="880699"/>
            <a:chOff x="1043608" y="4869160"/>
            <a:chExt cx="648072" cy="1271803"/>
          </a:xfrm>
        </p:grpSpPr>
        <p:sp>
          <p:nvSpPr>
            <p:cNvPr id="63" name="แผนผังลำดับงาน: แยก 62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64" name="วงรี 63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65" name="กลุ่ม 64"/>
          <p:cNvGrpSpPr/>
          <p:nvPr/>
        </p:nvGrpSpPr>
        <p:grpSpPr>
          <a:xfrm>
            <a:off x="4339426" y="5591799"/>
            <a:ext cx="448777" cy="880699"/>
            <a:chOff x="1043608" y="4869160"/>
            <a:chExt cx="648072" cy="1271803"/>
          </a:xfrm>
        </p:grpSpPr>
        <p:sp>
          <p:nvSpPr>
            <p:cNvPr id="66" name="แผนผังลำดับงาน: แยก 65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67" name="วงรี 66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88" name="Google Shape;156;p17"/>
          <p:cNvSpPr txBox="1"/>
          <p:nvPr/>
        </p:nvSpPr>
        <p:spPr>
          <a:xfrm>
            <a:off x="6167040" y="2392127"/>
            <a:ext cx="2303092" cy="23597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900" dirty="0">
                <a:solidFill>
                  <a:schemeClr val="dk1"/>
                </a:solidFill>
                <a:latin typeface="TH Niramit AS" panose="02000506000000020004" pitchFamily="2" charset="-34"/>
                <a:ea typeface="Constantia"/>
                <a:cs typeface="TH Niramit AS" panose="02000506000000020004" pitchFamily="2" charset="-34"/>
                <a:sym typeface="Constantia"/>
              </a:rPr>
              <a:t>=</a:t>
            </a:r>
            <a:r>
              <a:rPr lang="th-TH" sz="19900" dirty="0" smtClean="0">
                <a:solidFill>
                  <a:schemeClr val="dk1"/>
                </a:solidFill>
                <a:latin typeface="TH Niramit AS" panose="02000506000000020004" pitchFamily="2" charset="-34"/>
                <a:ea typeface="Constantia"/>
                <a:cs typeface="TH Niramit AS" panose="02000506000000020004" pitchFamily="2" charset="-34"/>
                <a:sym typeface="Constantia"/>
              </a:rPr>
              <a:t>?</a:t>
            </a:r>
            <a:endParaRPr sz="19900" dirty="0">
              <a:solidFill>
                <a:schemeClr val="dk1"/>
              </a:solidFill>
              <a:latin typeface="TH Niramit AS" panose="02000506000000020004" pitchFamily="2" charset="-34"/>
              <a:ea typeface="Constantia"/>
              <a:cs typeface="TH Niramit AS" panose="02000506000000020004" pitchFamily="2" charset="-34"/>
              <a:sym typeface="Constantia"/>
            </a:endParaRPr>
          </a:p>
        </p:txBody>
      </p:sp>
      <p:pic>
        <p:nvPicPr>
          <p:cNvPr id="8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812927"/>
            <a:ext cx="2592288" cy="1797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0" name="TextBox 89"/>
          <p:cNvSpPr txBox="1"/>
          <p:nvPr/>
        </p:nvSpPr>
        <p:spPr>
          <a:xfrm>
            <a:off x="7318586" y="5114569"/>
            <a:ext cx="17613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1600" b="1" dirty="0" smtClean="0">
                <a:solidFill>
                  <a:schemeClr val="bg1"/>
                </a:solidFill>
              </a:rPr>
              <a:t>นับดูสิจ๊ะในถุงมีถั่วเท่าไหร่</a:t>
            </a:r>
            <a:endParaRPr lang="th-TH" sz="1600" b="1" dirty="0">
              <a:solidFill>
                <a:schemeClr val="bg1"/>
              </a:solidFill>
            </a:endParaRPr>
          </a:p>
        </p:txBody>
      </p:sp>
      <p:grpSp>
        <p:nvGrpSpPr>
          <p:cNvPr id="91" name="Group 90"/>
          <p:cNvGrpSpPr/>
          <p:nvPr/>
        </p:nvGrpSpPr>
        <p:grpSpPr>
          <a:xfrm>
            <a:off x="1863419" y="4010777"/>
            <a:ext cx="800238" cy="529578"/>
            <a:chOff x="5941449" y="3905961"/>
            <a:chExt cx="2897346" cy="2477417"/>
          </a:xfrm>
        </p:grpSpPr>
        <p:pic>
          <p:nvPicPr>
            <p:cNvPr id="92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1449" y="4953478"/>
              <a:ext cx="1118310" cy="1429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3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5890" y="3905961"/>
              <a:ext cx="1142174" cy="1460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4" name="Picture 6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08064" y="4938221"/>
              <a:ext cx="1030731" cy="1317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5" name="Group 94"/>
          <p:cNvGrpSpPr/>
          <p:nvPr/>
        </p:nvGrpSpPr>
        <p:grpSpPr>
          <a:xfrm>
            <a:off x="2023657" y="5903205"/>
            <a:ext cx="800238" cy="529578"/>
            <a:chOff x="5941449" y="3905961"/>
            <a:chExt cx="2897346" cy="2477417"/>
          </a:xfrm>
        </p:grpSpPr>
        <p:pic>
          <p:nvPicPr>
            <p:cNvPr id="96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1449" y="4953478"/>
              <a:ext cx="1118310" cy="1429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7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5890" y="3905961"/>
              <a:ext cx="1142174" cy="1460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8" name="Picture 6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08064" y="4938221"/>
              <a:ext cx="1030731" cy="1317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9" name="Group 98"/>
          <p:cNvGrpSpPr/>
          <p:nvPr/>
        </p:nvGrpSpPr>
        <p:grpSpPr>
          <a:xfrm>
            <a:off x="4787515" y="4116918"/>
            <a:ext cx="800238" cy="529578"/>
            <a:chOff x="5941449" y="3905961"/>
            <a:chExt cx="2897346" cy="2477417"/>
          </a:xfrm>
        </p:grpSpPr>
        <p:pic>
          <p:nvPicPr>
            <p:cNvPr id="100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1449" y="4953478"/>
              <a:ext cx="1118310" cy="1429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1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5890" y="3905961"/>
              <a:ext cx="1142174" cy="1460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" name="Picture 6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08064" y="4938221"/>
              <a:ext cx="1030731" cy="1317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3" name="Group 102"/>
          <p:cNvGrpSpPr/>
          <p:nvPr/>
        </p:nvGrpSpPr>
        <p:grpSpPr>
          <a:xfrm>
            <a:off x="4824484" y="5906110"/>
            <a:ext cx="800238" cy="529578"/>
            <a:chOff x="5941449" y="3905961"/>
            <a:chExt cx="2897346" cy="2477417"/>
          </a:xfrm>
        </p:grpSpPr>
        <p:pic>
          <p:nvPicPr>
            <p:cNvPr id="104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1449" y="4953478"/>
              <a:ext cx="1118310" cy="1429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5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5890" y="3905961"/>
              <a:ext cx="1142174" cy="1460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6" name="Picture 6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08064" y="4938221"/>
              <a:ext cx="1030731" cy="1317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13004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0"/>
          <p:cNvSpPr txBox="1">
            <a:spLocks noGrp="1"/>
          </p:cNvSpPr>
          <p:nvPr>
            <p:ph type="title"/>
          </p:nvPr>
        </p:nvSpPr>
        <p:spPr>
          <a:xfrm>
            <a:off x="827584" y="1772816"/>
            <a:ext cx="6192688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200"/>
              <a:buFont typeface="Arial"/>
              <a:buNone/>
            </a:pPr>
            <a:r>
              <a:rPr lang="th-TH" sz="7200" b="1" i="0" u="none" strike="noStrike" cap="none" dirty="0" err="1">
                <a:solidFill>
                  <a:schemeClr val="dk2"/>
                </a:solidFill>
                <a:effectLst>
                  <a:glow rad="127000">
                    <a:srgbClr val="FFFF00"/>
                  </a:glow>
                </a:effectLst>
                <a:latin typeface="Arial"/>
                <a:ea typeface="Arial"/>
                <a:cs typeface="Arial"/>
                <a:sym typeface="Arial"/>
              </a:rPr>
              <a:t>The</a:t>
            </a:r>
            <a:r>
              <a:rPr lang="th-TH" sz="7200" b="1" i="0" u="none" strike="noStrike" cap="none" dirty="0">
                <a:solidFill>
                  <a:schemeClr val="dk2"/>
                </a:solidFill>
                <a:effectLst>
                  <a:glow rad="127000">
                    <a:srgbClr val="FFFF00"/>
                  </a:glow>
                </a:effectLs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th-TH" sz="7200" b="1" i="0" u="none" strike="noStrike" cap="none" dirty="0" err="1">
                <a:solidFill>
                  <a:schemeClr val="dk2"/>
                </a:solidFill>
                <a:effectLst>
                  <a:glow rad="127000">
                    <a:srgbClr val="FFFF00"/>
                  </a:glow>
                </a:effectLst>
                <a:latin typeface="Arial"/>
                <a:ea typeface="Arial"/>
                <a:cs typeface="Arial"/>
                <a:sym typeface="Arial"/>
              </a:rPr>
              <a:t>Winner</a:t>
            </a:r>
            <a:r>
              <a:rPr lang="th-TH" sz="7200" b="1" i="0" u="none" strike="noStrike" cap="none" dirty="0">
                <a:solidFill>
                  <a:schemeClr val="dk2"/>
                </a:solidFill>
                <a:effectLst>
                  <a:glow rad="127000">
                    <a:srgbClr val="FFFF00"/>
                  </a:glow>
                </a:effectLst>
                <a:latin typeface="Arial"/>
                <a:ea typeface="Arial"/>
                <a:cs typeface="Arial"/>
                <a:sym typeface="Arial"/>
              </a:rPr>
              <a:t>…</a:t>
            </a:r>
            <a:endParaRPr dirty="0">
              <a:effectLst>
                <a:glow rad="127000">
                  <a:srgbClr val="FFFF00"/>
                </a:glow>
              </a:effectLst>
            </a:endParaRPr>
          </a:p>
        </p:txBody>
      </p:sp>
      <p:sp>
        <p:nvSpPr>
          <p:cNvPr id="5" name="สี่เหลี่ยมผืนผ้า 4"/>
          <p:cNvSpPr/>
          <p:nvPr/>
        </p:nvSpPr>
        <p:spPr>
          <a:xfrm>
            <a:off x="-9216" y="4653136"/>
            <a:ext cx="9144000" cy="1323439"/>
          </a:xfrm>
          <a:prstGeom prst="rect">
            <a:avLst/>
          </a:prstGeom>
          <a:gradFill flip="none" rotWithShape="1">
            <a:gsLst>
              <a:gs pos="0">
                <a:srgbClr val="FFFF00"/>
              </a:gs>
              <a:gs pos="33000">
                <a:schemeClr val="accent3">
                  <a:tint val="44000"/>
                  <a:satMod val="165000"/>
                </a:schemeClr>
              </a:gs>
              <a:gs pos="70000">
                <a:schemeClr val="accent3">
                  <a:tint val="15000"/>
                  <a:satMod val="165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162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th-TH" sz="40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กลุ่มที่ปฏิบัติภารกิจสำเร็จก่อน และถูกต้อง</a:t>
            </a:r>
          </a:p>
          <a:p>
            <a:pPr algn="ctr"/>
            <a:r>
              <a:rPr lang="th-TH" sz="40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ได้รับรางวัล และนำเสนอวิธีปฏิบัติ</a:t>
            </a:r>
            <a:r>
              <a:rPr lang="th-TH" sz="4000" b="1" dirty="0" err="1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ภาระกิจ</a:t>
            </a:r>
            <a:endParaRPr lang="th-TH" sz="4000" b="1" dirty="0" smtClean="0">
              <a:solidFill>
                <a:srgbClr val="000000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6" name="Picture 2" descr="C:\Users\tkron\Downloads\152835081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4266" y="1340768"/>
            <a:ext cx="2146654" cy="2961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523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1331640" y="434031"/>
            <a:ext cx="6696743" cy="646331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ใบกิจกรรมที่ 9.1 ยังจำได้ไหม จำได้หรือเปล่า</a:t>
            </a:r>
          </a:p>
        </p:txBody>
      </p:sp>
      <p:sp>
        <p:nvSpPr>
          <p:cNvPr id="3" name="สี่เหลี่ยมผืนผ้า 2"/>
          <p:cNvSpPr/>
          <p:nvPr/>
        </p:nvSpPr>
        <p:spPr>
          <a:xfrm>
            <a:off x="257093" y="1080362"/>
            <a:ext cx="86613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1. พิจารณารหัสลำลองต่อไปนี้ แล้วเขียนคำสั่ง </a:t>
            </a:r>
            <a:r>
              <a:rPr lang="en-US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Scratch </a:t>
            </a:r>
            <a:r>
              <a:rPr lang="th-TH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และผลลัพธ์ลงในตาราง</a:t>
            </a:r>
          </a:p>
        </p:txBody>
      </p:sp>
      <p:graphicFrame>
        <p:nvGraphicFramePr>
          <p:cNvPr id="6" name="ตาราง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1300529"/>
              </p:ext>
            </p:extLst>
          </p:nvPr>
        </p:nvGraphicFramePr>
        <p:xfrm>
          <a:off x="179513" y="1700808"/>
          <a:ext cx="8784975" cy="481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5"/>
                <a:gridCol w="2736304"/>
                <a:gridCol w="2592288"/>
                <a:gridCol w="2592288"/>
              </a:tblGrid>
              <a:tr h="298832">
                <a:tc>
                  <a:txBody>
                    <a:bodyPr/>
                    <a:lstStyle/>
                    <a:p>
                      <a:pPr algn="ctr"/>
                      <a:r>
                        <a:rPr lang="th-TH" sz="2800" b="1" kern="1200" dirty="0" smtClean="0">
                          <a:solidFill>
                            <a:srgbClr val="000000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ลำดับ</a:t>
                      </a:r>
                      <a:endParaRPr lang="th-TH" sz="28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800" b="1" kern="1200" dirty="0" smtClean="0">
                          <a:solidFill>
                            <a:srgbClr val="000000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รหัสลำลอง</a:t>
                      </a:r>
                      <a:endParaRPr lang="th-TH" sz="28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800" b="1" kern="1200" dirty="0" smtClean="0">
                          <a:solidFill>
                            <a:srgbClr val="000000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คำสั่ง </a:t>
                      </a:r>
                      <a:r>
                        <a:rPr lang="en-US" sz="2800" b="1" kern="1200" dirty="0" smtClean="0">
                          <a:solidFill>
                            <a:srgbClr val="000000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Scratch</a:t>
                      </a:r>
                      <a:endParaRPr lang="th-TH" sz="28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800" b="1" kern="1200" dirty="0" smtClean="0">
                          <a:solidFill>
                            <a:srgbClr val="000000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ผลลัพธ์</a:t>
                      </a:r>
                      <a:endParaRPr lang="th-TH" sz="28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sz="2800" b="1" kern="1200" dirty="0" smtClean="0">
                          <a:solidFill>
                            <a:srgbClr val="000000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1.1</a:t>
                      </a:r>
                      <a:endParaRPr lang="th-TH" sz="28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n-US" sz="2800" b="1" kern="1200" dirty="0" smtClean="0">
                          <a:solidFill>
                            <a:srgbClr val="000000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age ←  20</a:t>
                      </a:r>
                      <a:endParaRPr kumimoji="0" lang="th-TH" sz="28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 sz="2800" b="1" kern="120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US" sz="28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age </a:t>
                      </a:r>
                      <a:r>
                        <a:rPr kumimoji="0" lang="th-TH" sz="28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มีค่าเท่ากับ</a:t>
                      </a:r>
                      <a:endParaRPr lang="th-TH" sz="28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sz="2800" b="1" kern="1200" dirty="0" smtClean="0">
                          <a:solidFill>
                            <a:srgbClr val="000000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1.2</a:t>
                      </a:r>
                      <a:endParaRPr lang="th-TH" sz="28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US" sz="28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number ←  5</a:t>
                      </a:r>
                      <a:endParaRPr lang="th-TH" sz="28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 sz="28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n-US" sz="28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number </a:t>
                      </a:r>
                      <a:r>
                        <a:rPr kumimoji="0" lang="th-TH" sz="28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มีค่าเท่ากับ</a:t>
                      </a:r>
                      <a:endParaRPr kumimoji="0" lang="th-TH" sz="2800" b="1" i="0" u="none" strike="noStrike" kern="1200" dirty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sz="2800" b="1" kern="1200" dirty="0" smtClean="0">
                          <a:solidFill>
                            <a:srgbClr val="000000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1.3</a:t>
                      </a:r>
                      <a:endParaRPr lang="th-TH" sz="28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kumimoji="0" lang="en-US" sz="28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age ←  5</a:t>
                      </a:r>
                      <a:endParaRPr lang="en-US" sz="2800" b="1" dirty="0" smtClean="0"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  <a:p>
                      <a:pPr rtl="0"/>
                      <a:r>
                        <a:rPr kumimoji="0" lang="en-US" sz="28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age  ← age  + 10</a:t>
                      </a:r>
                      <a:endParaRPr lang="en-US" sz="2800" b="1" dirty="0" smtClean="0"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 sz="28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n-US" sz="28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age </a:t>
                      </a:r>
                      <a:r>
                        <a:rPr kumimoji="0" lang="th-TH" sz="28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มีค่าเท่ากับ</a:t>
                      </a:r>
                      <a:endParaRPr kumimoji="0" lang="th-TH" sz="2800" b="1" i="0" u="none" strike="noStrike" kern="1200" dirty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sz="2800" b="1" kern="1200" dirty="0" smtClean="0">
                          <a:solidFill>
                            <a:srgbClr val="000000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1.4</a:t>
                      </a:r>
                      <a:endParaRPr lang="th-TH" sz="28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kumimoji="0" lang="en-US" sz="28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number  ← 4</a:t>
                      </a:r>
                      <a:endParaRPr lang="en-US" sz="2800" b="1" dirty="0" smtClean="0"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  <a:p>
                      <a:pPr rtl="0"/>
                      <a:r>
                        <a:rPr kumimoji="0" lang="en-US" sz="28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age  ← number + 15</a:t>
                      </a:r>
                      <a:endParaRPr lang="en-US" sz="2800" b="1" dirty="0" smtClean="0"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 sz="28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n-US" sz="28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number </a:t>
                      </a:r>
                      <a:r>
                        <a:rPr kumimoji="0" lang="th-TH" sz="28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มีค่าเท่ากับ</a:t>
                      </a:r>
                    </a:p>
                    <a:p>
                      <a:pPr marL="0" algn="l" rtl="0" eaLnBrk="1" latinLnBrk="0" hangingPunct="1"/>
                      <a:r>
                        <a:rPr kumimoji="0" lang="en-US" sz="28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age </a:t>
                      </a:r>
                      <a:r>
                        <a:rPr kumimoji="0" lang="th-TH" sz="28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มีค่าเท่ากับ</a:t>
                      </a:r>
                      <a:endParaRPr kumimoji="0" lang="th-TH" sz="2800" b="1" i="0" u="none" strike="noStrike" kern="1200" dirty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sz="2800" b="1" kern="1200" dirty="0" smtClean="0">
                          <a:solidFill>
                            <a:srgbClr val="000000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1.5</a:t>
                      </a:r>
                      <a:endParaRPr lang="th-TH" sz="28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kumimoji="0" lang="en-US" sz="28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room ←  4</a:t>
                      </a:r>
                      <a:endParaRPr lang="en-US" sz="2800" b="1" dirty="0" smtClean="0"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  <a:p>
                      <a:pPr rtl="0"/>
                      <a:r>
                        <a:rPr kumimoji="0" lang="en-US" sz="28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room ←  room + 10</a:t>
                      </a:r>
                      <a:endParaRPr lang="en-US" sz="2800" b="1" dirty="0" smtClean="0"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  <a:p>
                      <a:pPr rtl="0"/>
                      <a:r>
                        <a:rPr kumimoji="0" lang="en-US" sz="28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number  ← room - 7</a:t>
                      </a:r>
                      <a:endParaRPr lang="en-US" sz="2800" b="1" dirty="0" smtClean="0"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 sz="28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n-US" sz="28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room </a:t>
                      </a:r>
                      <a:r>
                        <a:rPr kumimoji="0" lang="th-TH" sz="28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มีค่าเท่ากับ</a:t>
                      </a:r>
                    </a:p>
                    <a:p>
                      <a:pPr marL="0" algn="l" rtl="0" eaLnBrk="1" latinLnBrk="0" hangingPunct="1"/>
                      <a:r>
                        <a:rPr kumimoji="0" lang="en-US" sz="28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number  </a:t>
                      </a:r>
                      <a:r>
                        <a:rPr kumimoji="0" lang="th-TH" sz="28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มีค่าเท่ากับ</a:t>
                      </a:r>
                      <a:endParaRPr kumimoji="0" lang="th-TH" sz="2800" b="1" i="0" u="none" strike="noStrike" kern="1200" dirty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7" name="Picture 3" descr="https://lh3.googleusercontent.com/hT420Vj8VChochNRcfkXqxTyI_EFLnYT47vdBu174CMyorC_qYZhMVNsTMb505dhySEBKTSVycHGCapW8G7eMpVclU5IIdsKxeld5myvqRaM_Zkt-j8Xvw6hjpdDrxw_cpjNc_h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7656" y="2280834"/>
            <a:ext cx="1629105" cy="428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https://lh4.googleusercontent.com/4GouLeHq3XJum2T88uXqYMaGDYuzE6Cl5jTJ0qXkdeff9w6x0O-1ces_2D97CpEjj0J3XFcA61GW28k1dn4EE7WXAL968eeIfYsVuXVXprSyNvv53VyKWLzuxYRukGIpLEHQ-xV-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3588" y="2784696"/>
            <a:ext cx="1931509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https://lh4.googleusercontent.com/ydQzzi7ZWmlCgbGgMZ1ULlUtuOMYQliNOrm3eEpEvZSZithC0hNyOe_BmWud9ogwgEnUNKgNKBpwA2Qd0fkzvT2hHyBJhMbeQ_H46BYXWnb3gKlDvJ_sdgTnbbjktcnaKCH1QjO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7852" y="3314060"/>
            <a:ext cx="2172645" cy="763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https://lh3.googleusercontent.com/kPBes_yjt9T8boVgCf2pTerkAW5uI7sFhoGMADoAmao2QHdISRLyf6BuiBIq7TLfZwGc-rrXkCM3Fc4u32_x2RBbNo3P8BvIN2e8RroWIIVZtKjYZPwkq6rbbBN1iSBn5agR08lj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5308" y="4293096"/>
            <a:ext cx="2392876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https://lh5.googleusercontent.com/GXyT-xzTRobVCl_JNpd_0u3J4E-uzv4JxvwbeIibGEU2K-9MuSFzX1RygTouZn5Mb1buuQJj0MBXSkuujFf7FPfAOXgTWu99dwGllUru1mrNhdyRvU9HitDHB5hzqVFPSc9NqZc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2116" y="5275251"/>
            <a:ext cx="2492648" cy="1034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กล่องข้อความ 6"/>
          <p:cNvSpPr txBox="1"/>
          <p:nvPr/>
        </p:nvSpPr>
        <p:spPr>
          <a:xfrm>
            <a:off x="8244408" y="2232160"/>
            <a:ext cx="4683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20</a:t>
            </a:r>
            <a:endParaRPr lang="th-TH" b="1" dirty="0">
              <a:effectLst>
                <a:glow rad="127000">
                  <a:srgbClr val="FFFF00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3" name="กล่องข้อความ 12"/>
          <p:cNvSpPr txBox="1"/>
          <p:nvPr/>
        </p:nvSpPr>
        <p:spPr>
          <a:xfrm>
            <a:off x="8623086" y="2708920"/>
            <a:ext cx="3273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5</a:t>
            </a:r>
          </a:p>
        </p:txBody>
      </p:sp>
      <p:sp>
        <p:nvSpPr>
          <p:cNvPr id="14" name="กล่องข้อความ 13"/>
          <p:cNvSpPr txBox="1"/>
          <p:nvPr/>
        </p:nvSpPr>
        <p:spPr>
          <a:xfrm>
            <a:off x="8172400" y="3227044"/>
            <a:ext cx="4331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15</a:t>
            </a:r>
          </a:p>
        </p:txBody>
      </p:sp>
      <p:sp>
        <p:nvSpPr>
          <p:cNvPr id="15" name="กล่องข้อความ 14"/>
          <p:cNvSpPr txBox="1"/>
          <p:nvPr/>
        </p:nvSpPr>
        <p:spPr>
          <a:xfrm>
            <a:off x="8645170" y="4201924"/>
            <a:ext cx="3193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4</a:t>
            </a:r>
          </a:p>
        </p:txBody>
      </p:sp>
      <p:sp>
        <p:nvSpPr>
          <p:cNvPr id="16" name="กล่องข้อความ 15"/>
          <p:cNvSpPr txBox="1"/>
          <p:nvPr/>
        </p:nvSpPr>
        <p:spPr>
          <a:xfrm>
            <a:off x="8186468" y="4605836"/>
            <a:ext cx="4219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19</a:t>
            </a:r>
          </a:p>
        </p:txBody>
      </p:sp>
      <p:sp>
        <p:nvSpPr>
          <p:cNvPr id="17" name="กล่องข้อความ 16"/>
          <p:cNvSpPr txBox="1"/>
          <p:nvPr/>
        </p:nvSpPr>
        <p:spPr>
          <a:xfrm>
            <a:off x="8344552" y="5129056"/>
            <a:ext cx="4251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14</a:t>
            </a:r>
          </a:p>
        </p:txBody>
      </p:sp>
      <p:sp>
        <p:nvSpPr>
          <p:cNvPr id="18" name="กล่องข้อความ 17"/>
          <p:cNvSpPr txBox="1"/>
          <p:nvPr/>
        </p:nvSpPr>
        <p:spPr>
          <a:xfrm>
            <a:off x="8640360" y="5561524"/>
            <a:ext cx="3241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7</a:t>
            </a:r>
          </a:p>
        </p:txBody>
      </p:sp>
      <p:pic>
        <p:nvPicPr>
          <p:cNvPr id="19" name="Picture 2" descr="C:\Users\tkron\Downloads\pic-actPowerCSM1\bee-forestgreen-300px.pn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13793">
            <a:off x="674074" y="277752"/>
            <a:ext cx="700708" cy="700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C:\Users\tkron\Downloads\pic-actPowerCSM1\turtle-thinking-300px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482877">
            <a:off x="7935936" y="249385"/>
            <a:ext cx="728059" cy="933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1339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สี่เหลี่ยมผืนผ้า 2"/>
          <p:cNvSpPr/>
          <p:nvPr/>
        </p:nvSpPr>
        <p:spPr>
          <a:xfrm>
            <a:off x="271445" y="2348880"/>
            <a:ext cx="5596699" cy="2923877"/>
          </a:xfrm>
          <a:prstGeom prst="rect">
            <a:avLst/>
          </a:prstGeom>
          <a:gradFill flip="none" rotWithShape="1">
            <a:gsLst>
              <a:gs pos="0">
                <a:srgbClr val="FFFF00"/>
              </a:gs>
              <a:gs pos="33000">
                <a:schemeClr val="accent3">
                  <a:tint val="44000"/>
                  <a:satMod val="165000"/>
                </a:schemeClr>
              </a:gs>
              <a:gs pos="70000">
                <a:schemeClr val="accent3">
                  <a:tint val="15000"/>
                  <a:satMod val="165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162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th-TH" sz="2400" dirty="0"/>
          </a:p>
          <a:p>
            <a:pPr marL="0" lvl="2" algn="ctr" fontAlgn="base"/>
            <a:r>
              <a:rPr lang="th-TH" sz="40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การทำงานให้สำเร็จ</a:t>
            </a:r>
            <a:r>
              <a:rPr lang="th-TH" sz="40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อย่าง</a:t>
            </a:r>
            <a:r>
              <a:rPr lang="th-TH" sz="40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รวดเร็ว</a:t>
            </a:r>
          </a:p>
          <a:p>
            <a:pPr marL="0" lvl="2" algn="ctr" fontAlgn="base"/>
            <a:r>
              <a:rPr lang="th-TH" sz="40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ต้องมีการแบ่งงานกันทำ</a:t>
            </a:r>
          </a:p>
          <a:p>
            <a:pPr marL="0" lvl="2" algn="ctr" fontAlgn="base"/>
            <a:r>
              <a:rPr lang="th-TH" sz="40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เปรียบ</a:t>
            </a:r>
            <a:r>
              <a:rPr lang="th-TH" sz="40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ได้</a:t>
            </a:r>
            <a:r>
              <a:rPr lang="th-TH" sz="40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กับการ</a:t>
            </a:r>
            <a:r>
              <a:rPr lang="th-TH" sz="40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แบ่ง</a:t>
            </a:r>
            <a:r>
              <a:rPr lang="th-TH" sz="40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โปรแกรม</a:t>
            </a:r>
          </a:p>
          <a:p>
            <a:pPr marL="0" lvl="2" algn="ctr" fontAlgn="base"/>
            <a:r>
              <a:rPr lang="th-TH" sz="40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เป็น</a:t>
            </a:r>
            <a:r>
              <a:rPr lang="th-TH" sz="40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โปรแกรม</a:t>
            </a:r>
            <a:r>
              <a:rPr lang="th-TH" sz="40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ย่อยหรือฟังก์ชัน</a:t>
            </a:r>
          </a:p>
        </p:txBody>
      </p:sp>
      <p:sp>
        <p:nvSpPr>
          <p:cNvPr id="5" name="รูปห้าเหลี่ยม 4"/>
          <p:cNvSpPr/>
          <p:nvPr/>
        </p:nvSpPr>
        <p:spPr>
          <a:xfrm>
            <a:off x="0" y="829161"/>
            <a:ext cx="3419872" cy="1261884"/>
          </a:xfrm>
          <a:prstGeom prst="homePlate">
            <a:avLst/>
          </a:prstGeom>
          <a:gradFill flip="none" rotWithShape="1">
            <a:gsLst>
              <a:gs pos="0">
                <a:srgbClr val="FFFF00"/>
              </a:gs>
              <a:gs pos="36000">
                <a:schemeClr val="accent6">
                  <a:lumMod val="40000"/>
                  <a:lumOff val="60000"/>
                </a:schemeClr>
              </a:gs>
              <a:gs pos="64000">
                <a:schemeClr val="bg1"/>
              </a:gs>
              <a:gs pos="93000">
                <a:srgbClr val="FF0066"/>
              </a:gs>
            </a:gsLst>
            <a:lin ang="27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th-TH" sz="16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ctr"/>
            <a:r>
              <a:rPr lang="th-TH" sz="44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สรุป</a:t>
            </a:r>
            <a:r>
              <a:rPr lang="th-TH" sz="44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ความรู้</a:t>
            </a:r>
          </a:p>
          <a:p>
            <a:pPr algn="ctr"/>
            <a:endParaRPr lang="th-TH" sz="16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grpSp>
        <p:nvGrpSpPr>
          <p:cNvPr id="6" name="กลุ่ม 5"/>
          <p:cNvGrpSpPr/>
          <p:nvPr/>
        </p:nvGrpSpPr>
        <p:grpSpPr>
          <a:xfrm>
            <a:off x="7236296" y="4653136"/>
            <a:ext cx="1376550" cy="1800405"/>
            <a:chOff x="7646999" y="4317836"/>
            <a:chExt cx="936104" cy="1224341"/>
          </a:xfrm>
        </p:grpSpPr>
        <p:sp>
          <p:nvSpPr>
            <p:cNvPr id="7" name="มนมุมสี่เหลี่ยมผืนผ้าด้านเดียวกัน 6"/>
            <p:cNvSpPr/>
            <p:nvPr/>
          </p:nvSpPr>
          <p:spPr>
            <a:xfrm>
              <a:off x="7646999" y="4947302"/>
              <a:ext cx="936104" cy="594875"/>
            </a:xfrm>
            <a:prstGeom prst="round2SameRe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8" name="วงรี 7"/>
            <p:cNvSpPr/>
            <p:nvPr/>
          </p:nvSpPr>
          <p:spPr>
            <a:xfrm>
              <a:off x="7855822" y="4317836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9" name="กลุ่ม 8"/>
          <p:cNvGrpSpPr/>
          <p:nvPr/>
        </p:nvGrpSpPr>
        <p:grpSpPr>
          <a:xfrm>
            <a:off x="6099208" y="1344946"/>
            <a:ext cx="2888328" cy="2007867"/>
            <a:chOff x="5046703" y="3337685"/>
            <a:chExt cx="2888328" cy="1156748"/>
          </a:xfrm>
        </p:grpSpPr>
        <p:sp>
          <p:nvSpPr>
            <p:cNvPr id="10" name="คำบรรยายภาพแบบสี่เหลี่ยมมุมมน 9"/>
            <p:cNvSpPr/>
            <p:nvPr/>
          </p:nvSpPr>
          <p:spPr>
            <a:xfrm>
              <a:off x="5046703" y="3337685"/>
              <a:ext cx="2888328" cy="1156748"/>
            </a:xfrm>
            <a:prstGeom prst="wedgeRoundRectCallout">
              <a:avLst>
                <a:gd name="adj1" fmla="val 33341"/>
                <a:gd name="adj2" fmla="val 96956"/>
                <a:gd name="adj3" fmla="val 16667"/>
              </a:avLst>
            </a:prstGeom>
            <a:gradFill>
              <a:gsLst>
                <a:gs pos="0">
                  <a:srgbClr val="FF3399"/>
                </a:gs>
                <a:gs pos="62000">
                  <a:schemeClr val="bg1"/>
                </a:gs>
                <a:gs pos="100000">
                  <a:schemeClr val="accent4"/>
                </a:gs>
              </a:gsLst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1" name="สี่เหลี่ยมผืนผ้า 10"/>
            <p:cNvSpPr/>
            <p:nvPr/>
          </p:nvSpPr>
          <p:spPr>
            <a:xfrm>
              <a:off x="5096567" y="3460470"/>
              <a:ext cx="2775796" cy="9042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th-TH" sz="3200" b="1" dirty="0" smtClean="0">
                  <a:solidFill>
                    <a:srgbClr val="000000"/>
                  </a:solidFill>
                  <a:effectLst>
                    <a:glow rad="127000">
                      <a:schemeClr val="bg1"/>
                    </a:glow>
                  </a:effectLst>
                  <a:latin typeface="TH Niramit AS" panose="02000506000000020004" pitchFamily="2" charset="-34"/>
                  <a:cs typeface="TH Niramit AS" panose="02000506000000020004" pitchFamily="2" charset="-34"/>
                </a:rPr>
                <a:t>ลองช่วยกันบอก</a:t>
              </a:r>
            </a:p>
            <a:p>
              <a:pPr algn="ctr"/>
              <a:r>
                <a:rPr lang="th-TH" sz="3200" b="1" dirty="0" smtClean="0">
                  <a:solidFill>
                    <a:srgbClr val="000000"/>
                  </a:solidFill>
                  <a:effectLst>
                    <a:glow rad="127000">
                      <a:schemeClr val="bg1"/>
                    </a:glow>
                  </a:effectLst>
                  <a:latin typeface="TH Niramit AS" panose="02000506000000020004" pitchFamily="2" charset="-34"/>
                  <a:cs typeface="TH Niramit AS" panose="02000506000000020004" pitchFamily="2" charset="-34"/>
                </a:rPr>
                <a:t>ประโยชน์ที่ได้</a:t>
              </a:r>
            </a:p>
            <a:p>
              <a:pPr algn="ctr"/>
              <a:r>
                <a:rPr lang="th-TH" sz="3200" b="1" dirty="0" smtClean="0">
                  <a:solidFill>
                    <a:srgbClr val="000000"/>
                  </a:solidFill>
                  <a:effectLst>
                    <a:glow rad="127000">
                      <a:schemeClr val="bg1"/>
                    </a:glow>
                  </a:effectLst>
                  <a:latin typeface="TH Niramit AS" panose="02000506000000020004" pitchFamily="2" charset="-34"/>
                  <a:cs typeface="TH Niramit AS" panose="02000506000000020004" pitchFamily="2" charset="-34"/>
                </a:rPr>
                <a:t>จากการสร้างฟังก์ชัน</a:t>
              </a:r>
              <a:endParaRPr lang="th-TH" sz="32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  <p:grpSp>
        <p:nvGrpSpPr>
          <p:cNvPr id="12" name="กลุ่ม 11"/>
          <p:cNvGrpSpPr/>
          <p:nvPr/>
        </p:nvGrpSpPr>
        <p:grpSpPr>
          <a:xfrm>
            <a:off x="6089542" y="1412780"/>
            <a:ext cx="2888328" cy="2105648"/>
            <a:chOff x="5046703" y="3309868"/>
            <a:chExt cx="2888328" cy="1213079"/>
          </a:xfrm>
        </p:grpSpPr>
        <p:sp>
          <p:nvSpPr>
            <p:cNvPr id="13" name="คำบรรยายภาพแบบสี่เหลี่ยมมุมมน 12"/>
            <p:cNvSpPr/>
            <p:nvPr/>
          </p:nvSpPr>
          <p:spPr>
            <a:xfrm>
              <a:off x="5046703" y="3309868"/>
              <a:ext cx="2888328" cy="1156748"/>
            </a:xfrm>
            <a:prstGeom prst="wedgeRoundRectCallout">
              <a:avLst>
                <a:gd name="adj1" fmla="val 33341"/>
                <a:gd name="adj2" fmla="val 96956"/>
                <a:gd name="adj3" fmla="val 16667"/>
              </a:avLst>
            </a:prstGeom>
            <a:gradFill>
              <a:gsLst>
                <a:gs pos="0">
                  <a:srgbClr val="FF3399"/>
                </a:gs>
                <a:gs pos="62000">
                  <a:schemeClr val="bg1"/>
                </a:gs>
                <a:gs pos="100000">
                  <a:schemeClr val="accent4"/>
                </a:gs>
              </a:gsLst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4" name="สี่เหลี่ยมผืนผ้า 13"/>
            <p:cNvSpPr/>
            <p:nvPr/>
          </p:nvSpPr>
          <p:spPr>
            <a:xfrm>
              <a:off x="5096567" y="3334953"/>
              <a:ext cx="2775796" cy="11879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th-TH" sz="3200" b="1" dirty="0" smtClean="0">
                  <a:solidFill>
                    <a:srgbClr val="000000"/>
                  </a:solidFill>
                  <a:effectLst>
                    <a:glow rad="127000">
                      <a:schemeClr val="bg1"/>
                    </a:glow>
                  </a:effectLst>
                  <a:latin typeface="TH Niramit AS" panose="02000506000000020004" pitchFamily="2" charset="-34"/>
                  <a:cs typeface="TH Niramit AS" panose="02000506000000020004" pitchFamily="2" charset="-34"/>
                </a:rPr>
                <a:t>เอ๊ะ..จากที่เรียนมา</a:t>
              </a:r>
            </a:p>
            <a:p>
              <a:pPr algn="ctr"/>
              <a:r>
                <a:rPr lang="th-TH" sz="3200" b="1" dirty="0" smtClean="0">
                  <a:solidFill>
                    <a:srgbClr val="000000"/>
                  </a:solidFill>
                  <a:effectLst>
                    <a:glow rad="127000">
                      <a:schemeClr val="bg1"/>
                    </a:glow>
                  </a:effectLst>
                  <a:latin typeface="TH Niramit AS" panose="02000506000000020004" pitchFamily="2" charset="-34"/>
                  <a:cs typeface="TH Niramit AS" panose="02000506000000020004" pitchFamily="2" charset="-34"/>
                </a:rPr>
                <a:t>มีโปรแกรมใดบ้าง</a:t>
              </a:r>
            </a:p>
            <a:p>
              <a:pPr algn="ctr"/>
              <a:r>
                <a:rPr lang="th-TH" sz="3200" b="1" dirty="0" smtClean="0">
                  <a:solidFill>
                    <a:srgbClr val="000000"/>
                  </a:solidFill>
                  <a:effectLst>
                    <a:glow rad="127000">
                      <a:schemeClr val="bg1"/>
                    </a:glow>
                  </a:effectLst>
                  <a:latin typeface="TH Niramit AS" panose="02000506000000020004" pitchFamily="2" charset="-34"/>
                  <a:cs typeface="TH Niramit AS" panose="02000506000000020004" pitchFamily="2" charset="-34"/>
                </a:rPr>
                <a:t>สามารถนำมา</a:t>
              </a:r>
            </a:p>
            <a:p>
              <a:pPr algn="ctr"/>
              <a:r>
                <a:rPr lang="th-TH" sz="3200" b="1" dirty="0" smtClean="0">
                  <a:solidFill>
                    <a:srgbClr val="000000"/>
                  </a:solidFill>
                  <a:effectLst>
                    <a:glow rad="127000">
                      <a:schemeClr val="bg1"/>
                    </a:glow>
                  </a:effectLst>
                  <a:latin typeface="TH Niramit AS" panose="02000506000000020004" pitchFamily="2" charset="-34"/>
                  <a:cs typeface="TH Niramit AS" panose="02000506000000020004" pitchFamily="2" charset="-34"/>
                </a:rPr>
                <a:t>สร้างฟังก์ชันได้</a:t>
              </a:r>
              <a:endParaRPr lang="th-TH" sz="32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69238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2879" y="5448126"/>
            <a:ext cx="814930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Wingdings 2" pitchFamily="18" charset="2"/>
              <a:buChar char="£"/>
            </a:pPr>
            <a:r>
              <a:rPr lang="th-TH" sz="32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ในการทำความสะอาดห้อง นักเรียนสามารถแบ่งการทำงานออกเป็นงานย่อยให้เพื่อแต่ละคนช่วยทำได้</a:t>
            </a:r>
            <a:endParaRPr lang="th-TH" sz="32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" name="Rectangle 3"/>
          <p:cNvSpPr/>
          <p:nvPr/>
        </p:nvSpPr>
        <p:spPr>
          <a:xfrm>
            <a:off x="585580" y="3143870"/>
            <a:ext cx="83789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Wingdings 2" pitchFamily="18" charset="2"/>
              <a:buChar char="£"/>
            </a:pPr>
            <a:r>
              <a:rPr lang="th-TH" sz="32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การแตกปัญหาเป็นส่วนย่อย เป็นการลดความซับซ้อน                      ของปัญหาใหญ่ ทำให้ออกแบบวิธีการแก้ปัญหาได้ง่ายยิ่งขึ้น</a:t>
            </a:r>
            <a:endParaRPr lang="th-TH" sz="32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4" name="Rectangle 4"/>
          <p:cNvSpPr/>
          <p:nvPr/>
        </p:nvSpPr>
        <p:spPr>
          <a:xfrm>
            <a:off x="572879" y="4223990"/>
            <a:ext cx="79928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Wingdings 2" pitchFamily="18" charset="2"/>
              <a:buChar char="£"/>
            </a:pPr>
            <a:r>
              <a:rPr lang="th-TH" sz="32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วิธีการแก้ปัญหาหนึ่งอาจนำมาใช้ในการแก้ปัญหาย่อย                  ของอีกปัญหาหนึ่งได้</a:t>
            </a:r>
            <a:endParaRPr lang="th-TH" sz="32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5" name="Rectangle 6"/>
          <p:cNvSpPr/>
          <p:nvPr/>
        </p:nvSpPr>
        <p:spPr>
          <a:xfrm>
            <a:off x="754603" y="1774557"/>
            <a:ext cx="76338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3600" b="1" dirty="0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ให้ผู้เรียนเขียนเครื่องหมาย </a:t>
            </a:r>
            <a:r>
              <a:rPr lang="th-TH" sz="3600" b="1" dirty="0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  <a:sym typeface="Wingdings 2"/>
              </a:rPr>
              <a:t></a:t>
            </a:r>
            <a:r>
              <a:rPr lang="th-TH" sz="3600" b="1" dirty="0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หน้าข้อความที่ถูกต้อง</a:t>
            </a:r>
          </a:p>
        </p:txBody>
      </p:sp>
      <p:sp>
        <p:nvSpPr>
          <p:cNvPr id="6" name="Rectangle 7"/>
          <p:cNvSpPr/>
          <p:nvPr/>
        </p:nvSpPr>
        <p:spPr>
          <a:xfrm>
            <a:off x="595419" y="2495798"/>
            <a:ext cx="85130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Wingdings 2" pitchFamily="18" charset="2"/>
              <a:buChar char="£"/>
            </a:pPr>
            <a:r>
              <a:rPr lang="th-TH" sz="32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อัลกอริทึมเป็นองค์ประกอบของแนวคิดเชิงคำนวณ</a:t>
            </a:r>
            <a:endParaRPr lang="th-TH" sz="32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8" name="รูปห้าเหลี่ยม 7"/>
          <p:cNvSpPr/>
          <p:nvPr/>
        </p:nvSpPr>
        <p:spPr>
          <a:xfrm>
            <a:off x="3521" y="628526"/>
            <a:ext cx="4568479" cy="1000274"/>
          </a:xfrm>
          <a:prstGeom prst="homePlate">
            <a:avLst/>
          </a:prstGeom>
          <a:gradFill flip="none" rotWithShape="1">
            <a:gsLst>
              <a:gs pos="0">
                <a:srgbClr val="FFFF00"/>
              </a:gs>
              <a:gs pos="36000">
                <a:schemeClr val="accent6">
                  <a:lumMod val="40000"/>
                  <a:lumOff val="60000"/>
                </a:schemeClr>
              </a:gs>
              <a:gs pos="64000">
                <a:schemeClr val="bg1"/>
              </a:gs>
              <a:gs pos="93000">
                <a:srgbClr val="FF0066"/>
              </a:gs>
            </a:gsLst>
            <a:lin ang="27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th-TH" sz="14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ctr"/>
            <a:r>
              <a:rPr lang="th-TH" sz="40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ทบทวนความรู้ก่อนเรียน</a:t>
            </a:r>
            <a:endParaRPr lang="th-TH" sz="4000" b="1" dirty="0">
              <a:solidFill>
                <a:srgbClr val="000000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ctr"/>
            <a:endParaRPr lang="th-TH" sz="4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9" name="กล่องข้อความ 8"/>
          <p:cNvSpPr txBox="1"/>
          <p:nvPr/>
        </p:nvSpPr>
        <p:spPr>
          <a:xfrm>
            <a:off x="683568" y="2473732"/>
            <a:ext cx="4603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  <a:sym typeface="Wingdings 2"/>
              </a:rPr>
              <a:t></a:t>
            </a:r>
            <a:endParaRPr lang="th-TH" dirty="0"/>
          </a:p>
        </p:txBody>
      </p:sp>
      <p:sp>
        <p:nvSpPr>
          <p:cNvPr id="10" name="กล่องข้อความ 9"/>
          <p:cNvSpPr txBox="1"/>
          <p:nvPr/>
        </p:nvSpPr>
        <p:spPr>
          <a:xfrm>
            <a:off x="683568" y="3121804"/>
            <a:ext cx="4603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  <a:sym typeface="Wingdings 2"/>
              </a:rPr>
              <a:t></a:t>
            </a:r>
            <a:endParaRPr lang="th-TH" dirty="0"/>
          </a:p>
        </p:txBody>
      </p:sp>
      <p:sp>
        <p:nvSpPr>
          <p:cNvPr id="11" name="กล่องข้อความ 10"/>
          <p:cNvSpPr txBox="1"/>
          <p:nvPr/>
        </p:nvSpPr>
        <p:spPr>
          <a:xfrm>
            <a:off x="683568" y="4201924"/>
            <a:ext cx="4603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  <a:sym typeface="Wingdings 2"/>
              </a:rPr>
              <a:t></a:t>
            </a:r>
            <a:endParaRPr lang="th-TH" dirty="0"/>
          </a:p>
        </p:txBody>
      </p:sp>
      <p:sp>
        <p:nvSpPr>
          <p:cNvPr id="12" name="กล่องข้อความ 11"/>
          <p:cNvSpPr txBox="1"/>
          <p:nvPr/>
        </p:nvSpPr>
        <p:spPr>
          <a:xfrm>
            <a:off x="683568" y="5426060"/>
            <a:ext cx="4603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  <a:sym typeface="Wingdings 2"/>
              </a:rPr>
              <a:t>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923686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/>
          <p:nvPr/>
        </p:nvSpPr>
        <p:spPr>
          <a:xfrm>
            <a:off x="323528" y="2564904"/>
            <a:ext cx="8568952" cy="3200876"/>
          </a:xfrm>
          <a:prstGeom prst="rect">
            <a:avLst/>
          </a:prstGeom>
          <a:gradFill flip="none" rotWithShape="1">
            <a:gsLst>
              <a:gs pos="0">
                <a:srgbClr val="FFFF00"/>
              </a:gs>
              <a:gs pos="33000">
                <a:schemeClr val="accent3">
                  <a:tint val="44000"/>
                  <a:satMod val="165000"/>
                </a:schemeClr>
              </a:gs>
              <a:gs pos="70000">
                <a:schemeClr val="accent3">
                  <a:tint val="15000"/>
                  <a:satMod val="165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162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th-TH" sz="2400" b="1" dirty="0" smtClean="0">
              <a:solidFill>
                <a:srgbClr val="000000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ctr"/>
            <a:r>
              <a:rPr lang="th-TH" sz="40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ให้</a:t>
            </a:r>
            <a:r>
              <a:rPr lang="th-TH" sz="40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นักเรียนพิจารณา</a:t>
            </a:r>
            <a:r>
              <a:rPr lang="th-TH" sz="40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ขั้นตอน</a:t>
            </a:r>
          </a:p>
          <a:p>
            <a:pPr algn="ctr"/>
            <a:r>
              <a:rPr lang="th-TH" sz="40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การ</a:t>
            </a:r>
            <a:r>
              <a:rPr lang="th-TH" sz="40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ทำความ</a:t>
            </a:r>
            <a:r>
              <a:rPr lang="th-TH" sz="40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สะอาดเสื้อผ้าที่</a:t>
            </a:r>
            <a:r>
              <a:rPr lang="th-TH" sz="40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ใส่</a:t>
            </a:r>
            <a:r>
              <a:rPr lang="th-TH" sz="40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แล้ว</a:t>
            </a:r>
          </a:p>
          <a:p>
            <a:pPr algn="ctr"/>
            <a:r>
              <a:rPr lang="th-TH" sz="40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ตลอดจน</a:t>
            </a:r>
            <a:r>
              <a:rPr lang="th-TH" sz="40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การเก็บเสื้อผ้าที่ทำความสะอาด</a:t>
            </a:r>
            <a:r>
              <a:rPr lang="th-TH" sz="40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แล้ว</a:t>
            </a:r>
          </a:p>
          <a:p>
            <a:pPr algn="ctr"/>
            <a:r>
              <a:rPr lang="th-TH" sz="40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ไว้</a:t>
            </a:r>
            <a:r>
              <a:rPr lang="th-TH" sz="40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ในตู้เสื้อผ้า  ว่ามีการทำงาน</a:t>
            </a:r>
            <a:r>
              <a:rPr lang="th-TH" sz="40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อะไรบ้าง</a:t>
            </a:r>
          </a:p>
          <a:p>
            <a:pPr algn="ctr"/>
            <a:endParaRPr lang="th-TH" sz="1800" b="1" dirty="0">
              <a:solidFill>
                <a:srgbClr val="000000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4" name="รูปห้าเหลี่ยม 3"/>
          <p:cNvSpPr/>
          <p:nvPr/>
        </p:nvSpPr>
        <p:spPr>
          <a:xfrm>
            <a:off x="0" y="829161"/>
            <a:ext cx="3419872" cy="1261884"/>
          </a:xfrm>
          <a:prstGeom prst="homePlate">
            <a:avLst/>
          </a:prstGeom>
          <a:gradFill flip="none" rotWithShape="1">
            <a:gsLst>
              <a:gs pos="0">
                <a:srgbClr val="FFFF00"/>
              </a:gs>
              <a:gs pos="36000">
                <a:schemeClr val="accent6">
                  <a:lumMod val="40000"/>
                  <a:lumOff val="60000"/>
                </a:schemeClr>
              </a:gs>
              <a:gs pos="64000">
                <a:schemeClr val="bg1"/>
              </a:gs>
              <a:gs pos="93000">
                <a:srgbClr val="FF0066"/>
              </a:gs>
            </a:gsLst>
            <a:lin ang="27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th-TH" sz="16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ctr"/>
            <a:r>
              <a:rPr lang="th-TH" sz="44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ลองทำดู</a:t>
            </a:r>
            <a:endParaRPr lang="th-TH" sz="4400" b="1" dirty="0">
              <a:solidFill>
                <a:srgbClr val="000000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ctr"/>
            <a:endParaRPr lang="th-TH" sz="16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5" name="Picture 2" descr="C:\Users\tkron\Downloads\pic-actPowerCSM1\Books-3-300px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196752"/>
            <a:ext cx="1944216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8040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539552" y="980728"/>
            <a:ext cx="8208912" cy="5139869"/>
          </a:xfrm>
          <a:prstGeom prst="rect">
            <a:avLst/>
          </a:prstGeom>
          <a:gradFill flip="none" rotWithShape="1">
            <a:gsLst>
              <a:gs pos="0">
                <a:srgbClr val="FFFF00"/>
              </a:gs>
              <a:gs pos="33000">
                <a:schemeClr val="accent3">
                  <a:tint val="44000"/>
                  <a:satMod val="165000"/>
                </a:schemeClr>
              </a:gs>
              <a:gs pos="70000">
                <a:schemeClr val="accent3">
                  <a:tint val="15000"/>
                  <a:satMod val="165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162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th-TH" sz="2000" b="1" dirty="0" smtClean="0">
              <a:solidFill>
                <a:srgbClr val="000000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  <a:sym typeface="Wingdings" panose="05000000000000000000" pitchFamily="2" charset="2"/>
            </a:endParaRPr>
          </a:p>
          <a:p>
            <a:r>
              <a:rPr lang="th-TH" sz="36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  <a:sym typeface="Wingdings" panose="05000000000000000000" pitchFamily="2" charset="2"/>
              </a:rPr>
              <a:t></a:t>
            </a:r>
            <a:r>
              <a:rPr lang="th-TH" sz="32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  <a:sym typeface="Wingdings" panose="05000000000000000000" pitchFamily="2" charset="2"/>
              </a:rPr>
              <a:t>  </a:t>
            </a:r>
            <a:r>
              <a:rPr lang="th-TH" sz="36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ผู้เรียน</a:t>
            </a:r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สร้างเกมตัดแตงโม ตามตัวอย่างที่ 3.1                         </a:t>
            </a:r>
          </a:p>
          <a:p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</a:t>
            </a:r>
            <a:r>
              <a:rPr lang="th-TH" sz="36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เรื่อง </a:t>
            </a:r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สร้างเกมตัดแตงโม จากหนังสือเรียน</a:t>
            </a:r>
          </a:p>
          <a:p>
            <a:r>
              <a:rPr lang="th-TH" sz="3600" b="1" dirty="0" smtClean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  <a:sym typeface="Wingdings" panose="05000000000000000000" pitchFamily="2" charset="2"/>
              </a:rPr>
              <a:t></a:t>
            </a:r>
            <a:r>
              <a:rPr lang="th-TH" sz="3200" b="1" dirty="0" smtClean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  <a:sym typeface="Wingdings" panose="05000000000000000000" pitchFamily="2" charset="2"/>
              </a:rPr>
              <a:t>  </a:t>
            </a:r>
            <a:r>
              <a:rPr lang="th-TH" sz="3600" b="1" dirty="0" smtClean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ทำ</a:t>
            </a:r>
            <a:r>
              <a:rPr lang="th-TH" sz="3600" b="1" dirty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ใบกิจกรรมที่ 9.3 เรื่องนักล่าแตงโม</a:t>
            </a:r>
          </a:p>
          <a:p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  <a:sym typeface="Wingdings" panose="05000000000000000000" pitchFamily="2" charset="2"/>
              </a:rPr>
              <a:t></a:t>
            </a:r>
            <a:r>
              <a:rPr lang="th-TH" sz="32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  <a:sym typeface="Wingdings" panose="05000000000000000000" pitchFamily="2" charset="2"/>
              </a:rPr>
              <a:t> </a:t>
            </a:r>
            <a:r>
              <a:rPr lang="th-TH" sz="32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  <a:sym typeface="Wingdings" panose="05000000000000000000" pitchFamily="2" charset="2"/>
              </a:rPr>
              <a:t> </a:t>
            </a:r>
            <a:r>
              <a:rPr lang="th-TH" sz="36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ผู้เรียน</a:t>
            </a:r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แต่ละกลุ่มผลัดกันทดสอบโปรแกรม</a:t>
            </a:r>
          </a:p>
          <a:p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</a:t>
            </a:r>
            <a:r>
              <a:rPr lang="th-TH" sz="36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ของ</a:t>
            </a:r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เพื่อนกลุ่มอื่น</a:t>
            </a:r>
          </a:p>
          <a:p>
            <a:r>
              <a:rPr lang="th-TH" sz="3600" b="1" dirty="0" smtClean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  <a:sym typeface="Wingdings" panose="05000000000000000000" pitchFamily="2" charset="2"/>
              </a:rPr>
              <a:t></a:t>
            </a:r>
            <a:r>
              <a:rPr lang="th-TH" sz="3200" b="1" dirty="0" smtClean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  <a:sym typeface="Wingdings" panose="05000000000000000000" pitchFamily="2" charset="2"/>
              </a:rPr>
              <a:t>  </a:t>
            </a:r>
            <a:r>
              <a:rPr lang="th-TH" sz="3600" b="1" dirty="0" smtClean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ผู้สอน</a:t>
            </a:r>
            <a:r>
              <a:rPr lang="th-TH" sz="3600" b="1" dirty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และผู้เรียนร่วมกันนำเสนอคำตอบ</a:t>
            </a:r>
          </a:p>
          <a:p>
            <a:r>
              <a:rPr lang="th-TH" sz="3600" b="1" dirty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</a:t>
            </a:r>
            <a:r>
              <a:rPr lang="th-TH" sz="3600" b="1" dirty="0" smtClean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ใน</a:t>
            </a:r>
            <a:r>
              <a:rPr lang="th-TH" sz="3600" b="1" dirty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ใบกิจกรรมที่ 9.3 เรื่อง นักล่าแตงโม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th-TH" sz="36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ให้</a:t>
            </a:r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ผู้เรียนประเมินผลกลุ่มเพื่อนโดยใช้ </a:t>
            </a:r>
            <a:r>
              <a:rPr lang="en-US" sz="3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Google </a:t>
            </a:r>
            <a:r>
              <a:rPr lang="en-US" sz="36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Form</a:t>
            </a:r>
          </a:p>
          <a:p>
            <a:r>
              <a:rPr lang="en-US" sz="20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20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</a:t>
            </a:r>
            <a:endParaRPr lang="th-TH" sz="2000" b="1" dirty="0">
              <a:solidFill>
                <a:srgbClr val="000000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5" name="Picture 2" descr="C:\Users\tkron\Downloads\pic-actPowerCSM1\Books-3-300px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175"/>
          <a:stretch/>
        </p:blipFill>
        <p:spPr bwMode="auto">
          <a:xfrm>
            <a:off x="7308304" y="620688"/>
            <a:ext cx="1728192" cy="1492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275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1187624" y="550421"/>
            <a:ext cx="6696743" cy="646331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ใบกิจกรรมที่ </a:t>
            </a:r>
            <a:r>
              <a:rPr lang="th-TH" sz="3600" b="1" dirty="0" smtClean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9.3 นักล่าแตงโม</a:t>
            </a:r>
            <a:endParaRPr lang="th-TH" sz="3600" b="1" dirty="0">
              <a:solidFill>
                <a:srgbClr val="000000"/>
              </a:solidFill>
              <a:effectLst>
                <a:glow rad="127000">
                  <a:srgbClr val="FFFF00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" name="สี่เหลี่ยมผืนผ้า 2"/>
          <p:cNvSpPr/>
          <p:nvPr/>
        </p:nvSpPr>
        <p:spPr>
          <a:xfrm>
            <a:off x="413672" y="1277759"/>
            <a:ext cx="7686720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คำชี้แจง </a:t>
            </a:r>
            <a:r>
              <a:rPr lang="th-TH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เขียนโปรแกรมตามตัวอย่างที่ 3.1 ในบทที่ 3 จากหนังสือ</a:t>
            </a:r>
            <a:r>
              <a:rPr lang="th-TH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เรียน</a:t>
            </a:r>
          </a:p>
          <a:p>
            <a:r>
              <a:rPr lang="th-TH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          แล้ว</a:t>
            </a:r>
            <a:r>
              <a:rPr lang="th-TH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ปฏิบัติดังนี้</a:t>
            </a:r>
          </a:p>
        </p:txBody>
      </p:sp>
      <p:sp>
        <p:nvSpPr>
          <p:cNvPr id="4" name="สี่เหลี่ยมผืนผ้า 3"/>
          <p:cNvSpPr/>
          <p:nvPr/>
        </p:nvSpPr>
        <p:spPr>
          <a:xfrm>
            <a:off x="346468" y="2330877"/>
            <a:ext cx="854601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1. เมื่อ</a:t>
            </a:r>
            <a:r>
              <a:rPr lang="th-TH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สร้างตัวโคลนแล้ว ใน </a:t>
            </a:r>
            <a:r>
              <a:rPr lang="en-US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Scratch  </a:t>
            </a:r>
            <a:r>
              <a:rPr lang="th-TH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มีบล็อกคำสั่งที่ใช้ในการลบตัวโคลนด้วย </a:t>
            </a:r>
            <a:endParaRPr lang="th-TH" b="1" dirty="0" smtClean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  บล็อก</a:t>
            </a:r>
            <a:r>
              <a:rPr lang="th-TH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คำสั่งนั้นคือ</a:t>
            </a:r>
          </a:p>
        </p:txBody>
      </p:sp>
      <p:pic>
        <p:nvPicPr>
          <p:cNvPr id="24578" name="Picture 2" descr="https://lh5.googleusercontent.com/ZzNiYnOtf3sKrFG9UPxE68SV-59QXb3zo_CTGQsRWo934abH0qoznBGRlCcwbQAdDd3k-OLDovaJ-9D4qJtY3QsazgSKFuGyd-4DnQBTatoRRfMBr5c_saECt6DC153fj2d8x5m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2797" y="3284984"/>
            <a:ext cx="2700300" cy="648072"/>
          </a:xfrm>
          <a:prstGeom prst="rect">
            <a:avLst/>
          </a:prstGeom>
          <a:noFill/>
          <a:ln w="38100"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สี่เหลี่ยมผืนผ้า 4"/>
          <p:cNvSpPr/>
          <p:nvPr/>
        </p:nvSpPr>
        <p:spPr>
          <a:xfrm>
            <a:off x="362332" y="4131077"/>
            <a:ext cx="853014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2. ปรับปรุง</a:t>
            </a:r>
            <a:r>
              <a:rPr lang="th-TH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โปรแกรมจากข้อ 1 โดยเพิ่มการทำงานย่อยส่วนที่มีการเริ่ม</a:t>
            </a:r>
            <a:r>
              <a:rPr lang="th-TH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สร้าง</a:t>
            </a:r>
          </a:p>
          <a:p>
            <a:r>
              <a:rPr lang="th-TH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  ตัว</a:t>
            </a:r>
            <a:r>
              <a:rPr lang="th-TH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โคลน โดยใช้บล็อกคำสั่ง</a:t>
            </a:r>
          </a:p>
        </p:txBody>
      </p:sp>
      <p:pic>
        <p:nvPicPr>
          <p:cNvPr id="24580" name="Picture 4" descr="https://lh4.googleusercontent.com/6x0msf19lJL3iNujKaeb_DW_z4bWStY2clkmVK5zTIxWzx8NNxs1da3GrPOTRN9ozDmOiCtm6QJQ0gWvbu9jJMSJWe5uSF4i857dKW_i2ouY4mO-6t5sU_WsliszNhjm2f9TdEN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4737" y="5373216"/>
            <a:ext cx="3284590" cy="709634"/>
          </a:xfrm>
          <a:prstGeom prst="rect">
            <a:avLst/>
          </a:prstGeom>
          <a:noFill/>
          <a:ln w="38100"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tkron\Downloads\pic-actPowerCSM1\bee-forestgreen-300px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13793">
            <a:off x="992970" y="56722"/>
            <a:ext cx="1046652" cy="104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1006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สี่เหลี่ยมผืนผ้า 7"/>
          <p:cNvSpPr/>
          <p:nvPr/>
        </p:nvSpPr>
        <p:spPr>
          <a:xfrm>
            <a:off x="321974" y="836712"/>
            <a:ext cx="853014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3. ถ้า</a:t>
            </a:r>
            <a:r>
              <a:rPr lang="th-TH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ต้องการ ลบตัวละครแตงโมโคลนออกไป เมื่อมีการใช้เมาส์สัมผัสตัว</a:t>
            </a:r>
            <a:r>
              <a:rPr lang="th-TH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ละคร</a:t>
            </a:r>
          </a:p>
          <a:p>
            <a:r>
              <a:rPr lang="th-TH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 แตงโม </a:t>
            </a:r>
            <a:r>
              <a:rPr lang="th-TH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นักเรียนจะเขียนโปรแกรมอย่างไร</a:t>
            </a:r>
          </a:p>
        </p:txBody>
      </p:sp>
      <p:pic>
        <p:nvPicPr>
          <p:cNvPr id="24582" name="Picture 6" descr="https://lh5.googleusercontent.com/arLNposCj7F8j4QWe5Z1bPqOn3xWBaUVXZuRBlBbLFvXLEW-rxvt0UO_BaZ2qPXeB-eyYzjoLxA7fbLtkMkJCWfpvK2Elzbm3LEoOnngvEC8J9sKojsXNR2z91-YjRtQ0G779xX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747" y="1772816"/>
            <a:ext cx="2886255" cy="1747356"/>
          </a:xfrm>
          <a:prstGeom prst="rect">
            <a:avLst/>
          </a:prstGeom>
          <a:noFill/>
          <a:ln w="38100"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สี่เหลี่ยมผืนผ้า 9"/>
          <p:cNvSpPr/>
          <p:nvPr/>
        </p:nvSpPr>
        <p:spPr>
          <a:xfrm>
            <a:off x="345107" y="3645024"/>
            <a:ext cx="85301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4</a:t>
            </a:r>
            <a:r>
              <a:rPr lang="th-TH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. ปรับปรุง</a:t>
            </a:r>
            <a:r>
              <a:rPr lang="th-TH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โปรแกรมให้มีส่วนนับคะแนน เมื่อมีการสัมผัสตัวละครแตงโม</a:t>
            </a:r>
          </a:p>
        </p:txBody>
      </p:sp>
      <p:pic>
        <p:nvPicPr>
          <p:cNvPr id="11" name="Picture 2" descr="https://lh3.googleusercontent.com/4OIYKP9I_9zLU1y5l1r2l-BV1ctOgogTGgdlaItbc9EEQPBRqCnOslFJNj_3r3g2qwY-Tn8ipNcz8RvZGSFFgYhSrPfOpJyvShKAUcW58g7MVZhqToO6ZifBZ8trTpp-48dnQKr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4780" y="4146825"/>
            <a:ext cx="3409549" cy="2304256"/>
          </a:xfrm>
          <a:prstGeom prst="rect">
            <a:avLst/>
          </a:prstGeom>
          <a:noFill/>
          <a:ln w="38100"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019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สี่เหลี่ยมผืนผ้า 2"/>
          <p:cNvSpPr/>
          <p:nvPr/>
        </p:nvSpPr>
        <p:spPr>
          <a:xfrm>
            <a:off x="611560" y="1052736"/>
            <a:ext cx="79208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5. จาก</a:t>
            </a:r>
            <a:r>
              <a:rPr lang="th-TH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กิจกรรมที่นักเรียนได้สร้างเกมตัดแตงโม ในการเขียน</a:t>
            </a:r>
            <a:r>
              <a:rPr lang="th-TH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โปรแกรม</a:t>
            </a:r>
          </a:p>
          <a:p>
            <a:r>
              <a:rPr lang="th-TH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  มี</a:t>
            </a:r>
            <a:r>
              <a:rPr lang="th-TH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การสร้างฟังก์ชัน</a:t>
            </a:r>
            <a:r>
              <a:rPr lang="th-TH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ทั้งหมดกี่</a:t>
            </a:r>
            <a:r>
              <a:rPr lang="th-TH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ฟังก์ชัน แต่ละฟังก์ชันทำหน้าที่ใด</a:t>
            </a:r>
          </a:p>
        </p:txBody>
      </p:sp>
      <p:graphicFrame>
        <p:nvGraphicFramePr>
          <p:cNvPr id="4" name="ตาราง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9130184"/>
              </p:ext>
            </p:extLst>
          </p:nvPr>
        </p:nvGraphicFramePr>
        <p:xfrm>
          <a:off x="395536" y="2204864"/>
          <a:ext cx="8321738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6998"/>
                <a:gridCol w="2249119"/>
                <a:gridCol w="4755621"/>
              </a:tblGrid>
              <a:tr h="370840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3200" b="1" kern="1200" dirty="0" smtClean="0">
                          <a:solidFill>
                            <a:schemeClr val="tx1"/>
                          </a:solidFill>
                          <a:effectLst>
                            <a:glow rad="114300">
                              <a:schemeClr val="bg1"/>
                            </a:glow>
                          </a:effectLst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ลำดับที่</a:t>
                      </a:r>
                      <a:endParaRPr kumimoji="0" lang="th-TH" sz="3200" b="1" kern="1200" dirty="0">
                        <a:solidFill>
                          <a:schemeClr val="tx1"/>
                        </a:solidFill>
                        <a:effectLst>
                          <a:glow rad="114300">
                            <a:schemeClr val="bg1"/>
                          </a:glow>
                        </a:effectLst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3200" b="1" kern="1200" dirty="0" smtClean="0">
                          <a:solidFill>
                            <a:schemeClr val="tx1"/>
                          </a:solidFill>
                          <a:effectLst>
                            <a:glow rad="114300">
                              <a:schemeClr val="bg1"/>
                            </a:glow>
                          </a:effectLst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ชื่อฟังก์ชัน</a:t>
                      </a:r>
                      <a:endParaRPr kumimoji="0" lang="th-TH" sz="3200" b="1" kern="1200" dirty="0">
                        <a:solidFill>
                          <a:schemeClr val="tx1"/>
                        </a:solidFill>
                        <a:effectLst>
                          <a:glow rad="114300">
                            <a:schemeClr val="bg1"/>
                          </a:glow>
                        </a:effectLst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3200" b="1" kern="1200" dirty="0" smtClean="0">
                          <a:solidFill>
                            <a:schemeClr val="tx1"/>
                          </a:solidFill>
                          <a:effectLst>
                            <a:glow rad="114300">
                              <a:schemeClr val="bg1"/>
                            </a:glow>
                          </a:effectLst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หน้าที่</a:t>
                      </a:r>
                      <a:endParaRPr kumimoji="0" lang="th-TH" sz="3200" b="1" kern="1200" dirty="0">
                        <a:solidFill>
                          <a:schemeClr val="tx1"/>
                        </a:solidFill>
                        <a:effectLst>
                          <a:glow rad="114300">
                            <a:schemeClr val="bg1"/>
                          </a:glow>
                        </a:effectLst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sz="3200" b="1" kern="1200" dirty="0" smtClean="0">
                          <a:solidFill>
                            <a:srgbClr val="000000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1</a:t>
                      </a:r>
                      <a:endParaRPr lang="th-TH" sz="32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sz="32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sz="32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sz="3200" b="1" kern="1200" dirty="0" smtClean="0">
                          <a:solidFill>
                            <a:srgbClr val="000000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2</a:t>
                      </a:r>
                      <a:endParaRPr lang="th-TH" sz="32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sz="32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sz="3200" b="1" kern="1200" dirty="0" smtClean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endParaRPr lang="th-TH" sz="32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กล่องข้อความ 1"/>
          <p:cNvSpPr txBox="1"/>
          <p:nvPr/>
        </p:nvSpPr>
        <p:spPr>
          <a:xfrm>
            <a:off x="1840720" y="2833772"/>
            <a:ext cx="16946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showMelon</a:t>
            </a:r>
            <a:endParaRPr lang="th-TH" sz="3200" b="1" dirty="0">
              <a:effectLst>
                <a:glow rad="114300">
                  <a:srgbClr val="FFFF00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5" name="กล่องข้อความ 4"/>
          <p:cNvSpPr txBox="1"/>
          <p:nvPr/>
        </p:nvSpPr>
        <p:spPr>
          <a:xfrm>
            <a:off x="4013530" y="2833772"/>
            <a:ext cx="18469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สร้างตัวโคลน</a:t>
            </a:r>
          </a:p>
        </p:txBody>
      </p:sp>
      <p:sp>
        <p:nvSpPr>
          <p:cNvPr id="6" name="สี่เหลี่ยมผืนผ้า 5"/>
          <p:cNvSpPr/>
          <p:nvPr/>
        </p:nvSpPr>
        <p:spPr>
          <a:xfrm>
            <a:off x="1835696" y="3420289"/>
            <a:ext cx="208262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err="1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setSizeandPos</a:t>
            </a:r>
            <a:endParaRPr lang="th-TH" sz="3200" b="1" dirty="0">
              <a:solidFill>
                <a:srgbClr val="0000FF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3979722" y="3429000"/>
            <a:ext cx="3438762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3200" b="1" dirty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สุ่มขนาดและตำแหน่ง </a:t>
            </a:r>
            <a:r>
              <a:rPr lang="en-US" sz="3200" b="1" dirty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x, </a:t>
            </a:r>
            <a:r>
              <a:rPr lang="en-US" sz="3200" b="1" dirty="0" smtClean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y</a:t>
            </a:r>
            <a:endParaRPr lang="th-TH" sz="3200" b="1" dirty="0" smtClean="0">
              <a:solidFill>
                <a:srgbClr val="0000FF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sz="3200" b="1" dirty="0" smtClean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ของ</a:t>
            </a:r>
            <a:r>
              <a:rPr lang="th-TH" sz="3200" b="1" dirty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ตัวละคร</a:t>
            </a:r>
          </a:p>
        </p:txBody>
      </p:sp>
    </p:spTree>
    <p:extLst>
      <p:ext uri="{BB962C8B-B14F-4D97-AF65-F5344CB8AC3E}">
        <p14:creationId xmlns:p14="http://schemas.microsoft.com/office/powerpoint/2010/main" val="1551577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/>
          <p:nvPr/>
        </p:nvSpPr>
        <p:spPr>
          <a:xfrm>
            <a:off x="539552" y="859359"/>
            <a:ext cx="7992888" cy="769441"/>
          </a:xfrm>
          <a:prstGeom prst="rect">
            <a:avLst/>
          </a:prstGeom>
          <a:gradFill flip="none" rotWithShape="1">
            <a:gsLst>
              <a:gs pos="0">
                <a:srgbClr val="FFFF00"/>
              </a:gs>
              <a:gs pos="33000">
                <a:schemeClr val="accent3">
                  <a:tint val="44000"/>
                  <a:satMod val="165000"/>
                </a:schemeClr>
              </a:gs>
              <a:gs pos="70000">
                <a:schemeClr val="accent3">
                  <a:tint val="15000"/>
                  <a:satMod val="165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162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th-TH" sz="44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หลักการทำงานและประโยชน์ของฟังก์ชัน</a:t>
            </a:r>
          </a:p>
        </p:txBody>
      </p:sp>
      <p:sp>
        <p:nvSpPr>
          <p:cNvPr id="4" name="สี่เหลี่ยมผืนผ้า 3"/>
          <p:cNvSpPr/>
          <p:nvPr/>
        </p:nvSpPr>
        <p:spPr>
          <a:xfrm>
            <a:off x="323528" y="1916832"/>
            <a:ext cx="8496944" cy="4278094"/>
          </a:xfrm>
          <a:prstGeom prst="rect">
            <a:avLst/>
          </a:prstGeom>
          <a:gradFill flip="none" rotWithShape="1">
            <a:gsLst>
              <a:gs pos="0">
                <a:srgbClr val="FFFF00"/>
              </a:gs>
              <a:gs pos="33000">
                <a:schemeClr val="accent3">
                  <a:tint val="44000"/>
                  <a:satMod val="165000"/>
                </a:schemeClr>
              </a:gs>
              <a:gs pos="70000">
                <a:schemeClr val="accent3">
                  <a:tint val="15000"/>
                  <a:satMod val="165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162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th-TH" sz="2000" b="1" dirty="0" smtClean="0">
              <a:solidFill>
                <a:srgbClr val="000000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sz="36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   การ</a:t>
            </a:r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เขียนโปรแกรมขนาดใหญ่จะ</a:t>
            </a:r>
            <a:r>
              <a:rPr lang="th-TH" sz="36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ประกอบด้วย</a:t>
            </a:r>
          </a:p>
          <a:p>
            <a:r>
              <a:rPr lang="th-TH" sz="36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คำสั่ง</a:t>
            </a:r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จำนวนมากเพื่อทำงานหลายหน้าที่ หากเขียน</a:t>
            </a:r>
            <a:r>
              <a:rPr lang="th-TH" sz="36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โปรแกรม</a:t>
            </a:r>
          </a:p>
          <a:p>
            <a:r>
              <a:rPr lang="th-TH" sz="36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ต่อเนื่อง</a:t>
            </a:r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เรียงต่อกันไป จะทำให้การตรวจสอบ และ</a:t>
            </a:r>
            <a:r>
              <a:rPr lang="th-TH" sz="36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แก้ไข</a:t>
            </a:r>
          </a:p>
          <a:p>
            <a:r>
              <a:rPr lang="th-TH" sz="36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โปรแกรม</a:t>
            </a:r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ทำได้ยาก ถ้ามีการจัดกลุ่มคำสั่งเหล่านี้ให้</a:t>
            </a:r>
            <a:r>
              <a:rPr lang="th-TH" sz="36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เป็น</a:t>
            </a:r>
          </a:p>
          <a:p>
            <a:r>
              <a:rPr lang="th-TH" sz="36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โปรแกรม</a:t>
            </a:r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ย่อยที่ทำงานเฉพาะอย่าง จะทำให้ง่ายต่อ</a:t>
            </a:r>
            <a:r>
              <a:rPr lang="th-TH" sz="36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การ</a:t>
            </a:r>
          </a:p>
          <a:p>
            <a:r>
              <a:rPr lang="th-TH" sz="36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ตรวจสอบ</a:t>
            </a:r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และแก้ไข และยังสามารถนำฟังก์ชันที่มีอยู่</a:t>
            </a:r>
            <a:r>
              <a:rPr lang="th-TH" sz="36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แล้ว</a:t>
            </a:r>
          </a:p>
          <a:p>
            <a:r>
              <a:rPr lang="th-TH" sz="36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ไป</a:t>
            </a:r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ใช้ในโปรแกรมอื่นที่มีลักษณะคล้ายคลึงได้</a:t>
            </a:r>
          </a:p>
        </p:txBody>
      </p:sp>
    </p:spTree>
    <p:extLst>
      <p:ext uri="{BB962C8B-B14F-4D97-AF65-F5344CB8AC3E}">
        <p14:creationId xmlns:p14="http://schemas.microsoft.com/office/powerpoint/2010/main" val="3395211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4432" y="980728"/>
            <a:ext cx="9144000" cy="2154436"/>
          </a:xfrm>
          <a:prstGeom prst="rect">
            <a:avLst/>
          </a:prstGeom>
          <a:gradFill flip="none" rotWithShape="1">
            <a:gsLst>
              <a:gs pos="0">
                <a:srgbClr val="FFFF00"/>
              </a:gs>
              <a:gs pos="33000">
                <a:schemeClr val="accent3">
                  <a:tint val="44000"/>
                  <a:satMod val="165000"/>
                </a:schemeClr>
              </a:gs>
              <a:gs pos="70000">
                <a:schemeClr val="accent3">
                  <a:tint val="15000"/>
                  <a:satMod val="165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162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th-TH" b="1" dirty="0" smtClean="0">
              <a:solidFill>
                <a:srgbClr val="000000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ctr"/>
            <a:r>
              <a:rPr lang="th-TH" sz="44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ผู้เรียน</a:t>
            </a:r>
            <a:r>
              <a:rPr lang="th-TH" sz="44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ทำใบกิจกรรมที่ </a:t>
            </a:r>
            <a:r>
              <a:rPr lang="th-TH" sz="44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9.4</a:t>
            </a:r>
            <a:endParaRPr lang="th-TH" sz="4400" b="1" dirty="0">
              <a:solidFill>
                <a:srgbClr val="000000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ctr"/>
            <a:r>
              <a:rPr lang="th-TH" sz="44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เรื่อง </a:t>
            </a:r>
            <a:r>
              <a:rPr lang="th-TH" sz="44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นักประกอบชิ้นส่วน</a:t>
            </a:r>
            <a:endParaRPr lang="th-TH" sz="4000" b="1" dirty="0" smtClean="0">
              <a:solidFill>
                <a:srgbClr val="000000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ctr"/>
            <a:endParaRPr lang="th-TH" sz="1800" b="1" dirty="0">
              <a:solidFill>
                <a:srgbClr val="000000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6" name="Picture 2" descr="C:\Users\tkron\Downloads\pic-actPowerCSM1\bee-forestgreen-300px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13793">
            <a:off x="860298" y="2332586"/>
            <a:ext cx="1605155" cy="1605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2" name="กลุ่ม 21"/>
          <p:cNvGrpSpPr/>
          <p:nvPr/>
        </p:nvGrpSpPr>
        <p:grpSpPr>
          <a:xfrm>
            <a:off x="7524328" y="5067888"/>
            <a:ext cx="936104" cy="1224341"/>
            <a:chOff x="7646999" y="4317836"/>
            <a:chExt cx="936104" cy="1224341"/>
          </a:xfrm>
        </p:grpSpPr>
        <p:sp>
          <p:nvSpPr>
            <p:cNvPr id="20" name="มนมุมสี่เหลี่ยมผืนผ้าด้านเดียวกัน 19"/>
            <p:cNvSpPr/>
            <p:nvPr/>
          </p:nvSpPr>
          <p:spPr>
            <a:xfrm>
              <a:off x="7646999" y="4947302"/>
              <a:ext cx="936104" cy="594875"/>
            </a:xfrm>
            <a:prstGeom prst="round2SameRe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1" name="วงรี 20"/>
            <p:cNvSpPr/>
            <p:nvPr/>
          </p:nvSpPr>
          <p:spPr>
            <a:xfrm>
              <a:off x="7855822" y="4317836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25" name="กลุ่ม 24"/>
          <p:cNvGrpSpPr/>
          <p:nvPr/>
        </p:nvGrpSpPr>
        <p:grpSpPr>
          <a:xfrm>
            <a:off x="4397010" y="3457307"/>
            <a:ext cx="3219015" cy="1444981"/>
            <a:chOff x="4716016" y="3337685"/>
            <a:chExt cx="3219015" cy="1444981"/>
          </a:xfrm>
        </p:grpSpPr>
        <p:sp>
          <p:nvSpPr>
            <p:cNvPr id="23" name="คำบรรยายภาพแบบสี่เหลี่ยมมุมมน 22"/>
            <p:cNvSpPr/>
            <p:nvPr/>
          </p:nvSpPr>
          <p:spPr>
            <a:xfrm>
              <a:off x="4716016" y="3337685"/>
              <a:ext cx="3219015" cy="1444981"/>
            </a:xfrm>
            <a:prstGeom prst="wedgeRoundRectCallout">
              <a:avLst>
                <a:gd name="adj1" fmla="val 44209"/>
                <a:gd name="adj2" fmla="val 76261"/>
                <a:gd name="adj3" fmla="val 16667"/>
              </a:avLst>
            </a:prstGeom>
            <a:gradFill>
              <a:gsLst>
                <a:gs pos="0">
                  <a:srgbClr val="FF3399"/>
                </a:gs>
                <a:gs pos="62000">
                  <a:schemeClr val="bg1"/>
                </a:gs>
                <a:gs pos="100000">
                  <a:schemeClr val="accent4"/>
                </a:gs>
              </a:gsLst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4" name="สี่เหลี่ยมผืนผ้า 23"/>
            <p:cNvSpPr/>
            <p:nvPr/>
          </p:nvSpPr>
          <p:spPr>
            <a:xfrm>
              <a:off x="4820540" y="3501008"/>
              <a:ext cx="3063828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th-TH" sz="3600" b="1" dirty="0" smtClean="0">
                  <a:solidFill>
                    <a:srgbClr val="000000"/>
                  </a:solidFill>
                  <a:effectLst>
                    <a:glow rad="127000">
                      <a:schemeClr val="bg1"/>
                    </a:glow>
                  </a:effectLst>
                  <a:latin typeface="TH Niramit AS" panose="02000506000000020004" pitchFamily="2" charset="-34"/>
                  <a:cs typeface="TH Niramit AS" panose="02000506000000020004" pitchFamily="2" charset="-34"/>
                </a:rPr>
                <a:t>สุ่มผู้เรียนออกมา</a:t>
              </a:r>
            </a:p>
            <a:p>
              <a:pPr algn="ctr"/>
              <a:r>
                <a:rPr lang="th-TH" sz="3600" b="1" dirty="0" smtClean="0">
                  <a:solidFill>
                    <a:srgbClr val="000000"/>
                  </a:solidFill>
                  <a:effectLst>
                    <a:glow rad="127000">
                      <a:schemeClr val="bg1"/>
                    </a:glow>
                  </a:effectLst>
                  <a:latin typeface="TH Niramit AS" panose="02000506000000020004" pitchFamily="2" charset="-34"/>
                  <a:cs typeface="TH Niramit AS" panose="02000506000000020004" pitchFamily="2" charset="-34"/>
                </a:rPr>
                <a:t>นำเสนอผลงาน</a:t>
              </a:r>
              <a:endParaRPr lang="th-TH" sz="3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  <p:grpSp>
        <p:nvGrpSpPr>
          <p:cNvPr id="11" name="กลุ่ม 10"/>
          <p:cNvGrpSpPr/>
          <p:nvPr/>
        </p:nvGrpSpPr>
        <p:grpSpPr>
          <a:xfrm>
            <a:off x="251520" y="5301208"/>
            <a:ext cx="648072" cy="1271803"/>
            <a:chOff x="1043608" y="4869160"/>
            <a:chExt cx="648072" cy="1271803"/>
          </a:xfrm>
        </p:grpSpPr>
        <p:sp>
          <p:nvSpPr>
            <p:cNvPr id="12" name="แผนผังลำดับงาน: แยก 11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3" name="วงรี 12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14" name="กลุ่ม 13"/>
          <p:cNvGrpSpPr/>
          <p:nvPr/>
        </p:nvGrpSpPr>
        <p:grpSpPr>
          <a:xfrm>
            <a:off x="957198" y="5301208"/>
            <a:ext cx="648072" cy="1271803"/>
            <a:chOff x="1043608" y="4869160"/>
            <a:chExt cx="648072" cy="1271803"/>
          </a:xfrm>
        </p:grpSpPr>
        <p:sp>
          <p:nvSpPr>
            <p:cNvPr id="15" name="แผนผังลำดับงาน: แยก 14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6" name="วงรี 15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17" name="กลุ่ม 16"/>
          <p:cNvGrpSpPr/>
          <p:nvPr/>
        </p:nvGrpSpPr>
        <p:grpSpPr>
          <a:xfrm>
            <a:off x="1662876" y="5301208"/>
            <a:ext cx="648072" cy="1271803"/>
            <a:chOff x="1043608" y="4869160"/>
            <a:chExt cx="648072" cy="1271803"/>
          </a:xfrm>
        </p:grpSpPr>
        <p:sp>
          <p:nvSpPr>
            <p:cNvPr id="18" name="แผนผังลำดับงาน: แยก 17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9" name="วงรี 18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26" name="กลุ่ม 25"/>
          <p:cNvGrpSpPr/>
          <p:nvPr/>
        </p:nvGrpSpPr>
        <p:grpSpPr>
          <a:xfrm>
            <a:off x="2367048" y="5301208"/>
            <a:ext cx="648072" cy="1271803"/>
            <a:chOff x="1043608" y="4869160"/>
            <a:chExt cx="648072" cy="1271803"/>
          </a:xfrm>
        </p:grpSpPr>
        <p:sp>
          <p:nvSpPr>
            <p:cNvPr id="27" name="แผนผังลำดับงาน: แยก 26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8" name="วงรี 27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29" name="กลุ่ม 28"/>
          <p:cNvGrpSpPr/>
          <p:nvPr/>
        </p:nvGrpSpPr>
        <p:grpSpPr>
          <a:xfrm>
            <a:off x="3066288" y="5301208"/>
            <a:ext cx="648072" cy="1271803"/>
            <a:chOff x="1043608" y="4869160"/>
            <a:chExt cx="648072" cy="1271803"/>
          </a:xfrm>
        </p:grpSpPr>
        <p:sp>
          <p:nvSpPr>
            <p:cNvPr id="30" name="แผนผังลำดับงาน: แยก 29"/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1" name="วงรี 30"/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</p:spTree>
    <p:extLst>
      <p:ext uri="{BB962C8B-B14F-4D97-AF65-F5344CB8AC3E}">
        <p14:creationId xmlns:p14="http://schemas.microsoft.com/office/powerpoint/2010/main" val="532445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0.00208 L 0.11806 -0.10648 C 0.14289 -0.13102 0.17987 -0.14398 0.21841 -0.14398 C 0.2625 -0.14398 0.29757 -0.13102 0.3224 -0.10648 L 0.44063 0.00208 " pathEditMode="relative" rAng="0" ptsTypes="AAAAA">
                                      <p:cBhvr>
                                        <p:cTn id="2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31" y="-7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1331641" y="550421"/>
            <a:ext cx="6696743" cy="646331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36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ใบกิจกรรมที่ </a:t>
            </a:r>
            <a:r>
              <a:rPr lang="th-TH" sz="3600" b="1" dirty="0" smtClean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9.4 นักประกอบชิ้นส่วน</a:t>
            </a:r>
            <a:endParaRPr lang="th-TH" sz="3600" b="1" dirty="0">
              <a:solidFill>
                <a:srgbClr val="000000"/>
              </a:solidFill>
              <a:effectLst>
                <a:glow rad="127000">
                  <a:srgbClr val="FFFF00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4" name="สี่เหลี่ยมผืนผ้า 3"/>
          <p:cNvSpPr/>
          <p:nvPr/>
        </p:nvSpPr>
        <p:spPr>
          <a:xfrm>
            <a:off x="396648" y="1401829"/>
            <a:ext cx="854601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th-TH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1. ให้</a:t>
            </a:r>
            <a:r>
              <a:rPr lang="th-TH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นักเรียนออกแบบการสร้างรูปต่าง ๆ ที่ต้องการ เช่น บ้าน ต้นไม้ ดอกไม้ </a:t>
            </a:r>
            <a:endParaRPr lang="th-TH" b="1" dirty="0" smtClean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fontAlgn="base"/>
            <a:r>
              <a:rPr lang="th-TH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  คน </a:t>
            </a:r>
            <a:r>
              <a:rPr lang="th-TH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 หุ่นยนต์ </a:t>
            </a:r>
            <a:r>
              <a:rPr lang="th-TH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นักเรียน</a:t>
            </a:r>
            <a:r>
              <a:rPr lang="th-TH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เลือกวาด</a:t>
            </a:r>
            <a:r>
              <a:rPr lang="th-TH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รูป</a:t>
            </a:r>
            <a:endParaRPr lang="th-TH" b="1" dirty="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5" name="สี่เหลี่ยมผืนผ้า 4"/>
          <p:cNvSpPr/>
          <p:nvPr/>
        </p:nvSpPr>
        <p:spPr>
          <a:xfrm>
            <a:off x="362332" y="2348880"/>
            <a:ext cx="853014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2. </a:t>
            </a:r>
            <a:r>
              <a:rPr lang="th-TH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แบ่งการวาดเป็นส่วนประกอบต่าง ๆ  ได้กี่ส่วน อะไรบ้าง และแต่ละ</a:t>
            </a:r>
            <a:r>
              <a:rPr lang="th-TH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ส่วน</a:t>
            </a:r>
          </a:p>
          <a:p>
            <a:r>
              <a:rPr lang="th-TH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  ทำ</a:t>
            </a:r>
            <a:r>
              <a:rPr lang="th-TH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หน้าที่อย่างไร</a:t>
            </a:r>
          </a:p>
        </p:txBody>
      </p:sp>
      <p:graphicFrame>
        <p:nvGraphicFramePr>
          <p:cNvPr id="8" name="ตาราง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346237"/>
              </p:ext>
            </p:extLst>
          </p:nvPr>
        </p:nvGraphicFramePr>
        <p:xfrm>
          <a:off x="611560" y="3325728"/>
          <a:ext cx="7992887" cy="2695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19"/>
                <a:gridCol w="2160240"/>
                <a:gridCol w="4752528"/>
              </a:tblGrid>
              <a:tr h="370840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3200" b="1" kern="1200" dirty="0" smtClean="0">
                          <a:solidFill>
                            <a:schemeClr val="tx1"/>
                          </a:solidFill>
                          <a:effectLst>
                            <a:glow rad="114300">
                              <a:schemeClr val="bg1"/>
                            </a:glow>
                          </a:effectLst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ส่วนที่</a:t>
                      </a:r>
                      <a:endParaRPr kumimoji="0" lang="th-TH" sz="3200" b="1" kern="1200" dirty="0">
                        <a:solidFill>
                          <a:schemeClr val="tx1"/>
                        </a:solidFill>
                        <a:effectLst>
                          <a:glow rad="114300">
                            <a:schemeClr val="bg1"/>
                          </a:glow>
                        </a:effectLst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3200" b="1" kern="1200" dirty="0" smtClean="0">
                          <a:solidFill>
                            <a:schemeClr val="tx1"/>
                          </a:solidFill>
                          <a:effectLst>
                            <a:glow rad="114300">
                              <a:schemeClr val="bg1"/>
                            </a:glow>
                          </a:effectLst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รูป</a:t>
                      </a:r>
                      <a:endParaRPr kumimoji="0" lang="th-TH" sz="3200" b="1" kern="1200" dirty="0">
                        <a:solidFill>
                          <a:schemeClr val="tx1"/>
                        </a:solidFill>
                        <a:effectLst>
                          <a:glow rad="114300">
                            <a:schemeClr val="bg1"/>
                          </a:glow>
                        </a:effectLst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3200" b="1" kern="1200" dirty="0" smtClean="0">
                          <a:solidFill>
                            <a:schemeClr val="tx1"/>
                          </a:solidFill>
                          <a:effectLst>
                            <a:glow rad="114300">
                              <a:schemeClr val="bg1"/>
                            </a:glow>
                          </a:effectLst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หน้าที่</a:t>
                      </a:r>
                      <a:endParaRPr kumimoji="0" lang="th-TH" sz="3200" b="1" kern="1200" dirty="0">
                        <a:solidFill>
                          <a:schemeClr val="tx1"/>
                        </a:solidFill>
                        <a:effectLst>
                          <a:glow rad="114300">
                            <a:schemeClr val="bg1"/>
                          </a:glow>
                        </a:effectLst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561960">
                <a:tc>
                  <a:txBody>
                    <a:bodyPr/>
                    <a:lstStyle/>
                    <a:p>
                      <a:pPr algn="ctr"/>
                      <a:endParaRPr lang="th-TH" sz="28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th-TH" sz="28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th-TH" sz="28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th-TH" sz="28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th-TH" sz="28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th-TH" sz="28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th-TH" sz="28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th-TH" sz="28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th-TH" sz="28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th-TH" sz="28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th-TH" sz="28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th-TH" sz="28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2" descr="C:\Users\tkron\Downloads\pic-actPowerCSM1\bee-forestgreen-300px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13793">
            <a:off x="840774" y="231381"/>
            <a:ext cx="981733" cy="981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กล่องข้อความ 2"/>
          <p:cNvSpPr txBox="1"/>
          <p:nvPr/>
        </p:nvSpPr>
        <p:spPr>
          <a:xfrm>
            <a:off x="4620432" y="1772816"/>
            <a:ext cx="13917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>
                <a:solidFill>
                  <a:srgbClr val="000000"/>
                </a:solidFill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เช่น  บ้าน</a:t>
            </a:r>
          </a:p>
        </p:txBody>
      </p:sp>
      <p:sp>
        <p:nvSpPr>
          <p:cNvPr id="7" name="กล่องข้อความ 6"/>
          <p:cNvSpPr txBox="1"/>
          <p:nvPr/>
        </p:nvSpPr>
        <p:spPr>
          <a:xfrm>
            <a:off x="1731257" y="3985900"/>
            <a:ext cx="10807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ตัวบ้าน</a:t>
            </a:r>
          </a:p>
        </p:txBody>
      </p:sp>
      <p:sp>
        <p:nvSpPr>
          <p:cNvPr id="9" name="กล่องข้อความ 8"/>
          <p:cNvSpPr txBox="1"/>
          <p:nvPr/>
        </p:nvSpPr>
        <p:spPr>
          <a:xfrm>
            <a:off x="3923928" y="4005064"/>
            <a:ext cx="20858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sz="3200" b="1"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วาดรูปสี่เหลี่ยม</a:t>
            </a:r>
          </a:p>
        </p:txBody>
      </p:sp>
      <p:sp>
        <p:nvSpPr>
          <p:cNvPr id="10" name="กล่องข้อความ 9"/>
          <p:cNvSpPr txBox="1"/>
          <p:nvPr/>
        </p:nvSpPr>
        <p:spPr>
          <a:xfrm>
            <a:off x="1731257" y="4509120"/>
            <a:ext cx="15969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หลังคาบ้าน</a:t>
            </a:r>
          </a:p>
        </p:txBody>
      </p:sp>
      <p:sp>
        <p:nvSpPr>
          <p:cNvPr id="11" name="กล่องข้อความ 10"/>
          <p:cNvSpPr txBox="1"/>
          <p:nvPr/>
        </p:nvSpPr>
        <p:spPr>
          <a:xfrm>
            <a:off x="3923928" y="4509120"/>
            <a:ext cx="24320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sz="3200" b="1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วาดรูปสามเหลี่ยม</a:t>
            </a:r>
          </a:p>
        </p:txBody>
      </p:sp>
      <p:sp>
        <p:nvSpPr>
          <p:cNvPr id="12" name="กล่องข้อความ 11"/>
          <p:cNvSpPr txBox="1"/>
          <p:nvPr/>
        </p:nvSpPr>
        <p:spPr>
          <a:xfrm>
            <a:off x="1731257" y="5013176"/>
            <a:ext cx="12137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sz="3200" b="1"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หน้าต่าง</a:t>
            </a:r>
          </a:p>
        </p:txBody>
      </p:sp>
      <p:sp>
        <p:nvSpPr>
          <p:cNvPr id="13" name="กล่องข้อความ 12"/>
          <p:cNvSpPr txBox="1"/>
          <p:nvPr/>
        </p:nvSpPr>
        <p:spPr>
          <a:xfrm>
            <a:off x="3923928" y="5013176"/>
            <a:ext cx="32768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sz="3200" b="1"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วาดรูปสี่เหลี่ยมขนาดเล็ก</a:t>
            </a:r>
          </a:p>
        </p:txBody>
      </p:sp>
      <p:sp>
        <p:nvSpPr>
          <p:cNvPr id="14" name="กล่องข้อความ 13"/>
          <p:cNvSpPr txBox="1"/>
          <p:nvPr/>
        </p:nvSpPr>
        <p:spPr>
          <a:xfrm>
            <a:off x="1731257" y="5580529"/>
            <a:ext cx="8883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sz="3200" b="1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ประตู</a:t>
            </a:r>
          </a:p>
        </p:txBody>
      </p:sp>
      <p:sp>
        <p:nvSpPr>
          <p:cNvPr id="15" name="กล่องข้อความ 14"/>
          <p:cNvSpPr txBox="1"/>
          <p:nvPr/>
        </p:nvSpPr>
        <p:spPr>
          <a:xfrm>
            <a:off x="3923928" y="5589240"/>
            <a:ext cx="36776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sz="3200" b="1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วาดรูปสี่เหลี่ยมผืนผ้าแนวตั้ง</a:t>
            </a:r>
          </a:p>
        </p:txBody>
      </p:sp>
      <p:sp>
        <p:nvSpPr>
          <p:cNvPr id="16" name="กล่องข้อความ 15"/>
          <p:cNvSpPr txBox="1"/>
          <p:nvPr/>
        </p:nvSpPr>
        <p:spPr>
          <a:xfrm>
            <a:off x="918734" y="3996353"/>
            <a:ext cx="3064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sz="3200" b="1"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1</a:t>
            </a:r>
          </a:p>
        </p:txBody>
      </p:sp>
      <p:sp>
        <p:nvSpPr>
          <p:cNvPr id="17" name="กล่องข้อความ 16"/>
          <p:cNvSpPr txBox="1"/>
          <p:nvPr/>
        </p:nvSpPr>
        <p:spPr>
          <a:xfrm>
            <a:off x="899592" y="4509120"/>
            <a:ext cx="3449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sz="3200" b="1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2</a:t>
            </a:r>
          </a:p>
        </p:txBody>
      </p:sp>
      <p:sp>
        <p:nvSpPr>
          <p:cNvPr id="18" name="กล่องข้อความ 17"/>
          <p:cNvSpPr txBox="1"/>
          <p:nvPr/>
        </p:nvSpPr>
        <p:spPr>
          <a:xfrm>
            <a:off x="899592" y="5013176"/>
            <a:ext cx="3481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sz="3200" b="1">
                <a:effectLst>
                  <a:glow rad="1143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3</a:t>
            </a:r>
          </a:p>
        </p:txBody>
      </p:sp>
      <p:sp>
        <p:nvSpPr>
          <p:cNvPr id="19" name="กล่องข้อความ 18"/>
          <p:cNvSpPr txBox="1"/>
          <p:nvPr/>
        </p:nvSpPr>
        <p:spPr>
          <a:xfrm>
            <a:off x="899592" y="5589240"/>
            <a:ext cx="3385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sz="3200" b="1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300731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3" grpId="0"/>
      <p:bldP spid="7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425352" y="890717"/>
            <a:ext cx="832311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2. พิจารณา</a:t>
            </a:r>
            <a:r>
              <a:rPr lang="th-TH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รหัสลำลอง สถานการณ์ ประเมินเงื่อนไข แล้วทำเครื่องหมาย </a:t>
            </a:r>
            <a:r>
              <a:rPr lang="th-TH" b="1" dirty="0">
                <a:effectLst>
                  <a:glow rad="127000">
                    <a:srgbClr val="FFFF00"/>
                  </a:glow>
                </a:effectLst>
                <a:sym typeface="Wingdings 2" panose="05020102010507070707" pitchFamily="18" charset="2"/>
              </a:rPr>
              <a:t></a:t>
            </a:r>
            <a:endParaRPr lang="th-TH" b="1" dirty="0">
              <a:effectLst>
                <a:glow rad="127000">
                  <a:srgbClr val="FFFF00"/>
                </a:glow>
              </a:effectLst>
            </a:endParaRPr>
          </a:p>
          <a:p>
            <a:r>
              <a:rPr lang="th-TH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   ลงในช่องสี่เหลี่ยมที่ถูกต้อง พร้อมบันทึกผลลัพธ์ลงในตาราง</a:t>
            </a:r>
          </a:p>
        </p:txBody>
      </p:sp>
      <p:graphicFrame>
        <p:nvGraphicFramePr>
          <p:cNvPr id="3" name="ตาราง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8673338"/>
              </p:ext>
            </p:extLst>
          </p:nvPr>
        </p:nvGraphicFramePr>
        <p:xfrm>
          <a:off x="251522" y="2060848"/>
          <a:ext cx="8640958" cy="39319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864094"/>
                <a:gridCol w="2952328"/>
                <a:gridCol w="1872208"/>
                <a:gridCol w="1584176"/>
                <a:gridCol w="1368152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th-TH" sz="1100" b="1" kern="1200" dirty="0" smtClean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algn="ctr"/>
                      <a:r>
                        <a:rPr lang="th-TH" sz="2400" b="1" kern="1200" dirty="0" smtClean="0">
                          <a:solidFill>
                            <a:srgbClr val="000000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ลำดับ</a:t>
                      </a:r>
                      <a:endParaRPr lang="th-TH" sz="24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 sz="1100" b="1" kern="1200" dirty="0" smtClean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algn="ctr"/>
                      <a:r>
                        <a:rPr lang="th-TH" sz="2400" b="1" kern="1200" dirty="0" smtClean="0">
                          <a:solidFill>
                            <a:srgbClr val="000000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รหัสลำลอง</a:t>
                      </a:r>
                      <a:endParaRPr lang="th-TH" sz="24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 sz="1100" b="1" kern="1200" dirty="0" smtClean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algn="ctr"/>
                      <a:r>
                        <a:rPr lang="th-TH" sz="2400" b="1" kern="1200" dirty="0" smtClean="0">
                          <a:solidFill>
                            <a:srgbClr val="000000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สถานการณ์</a:t>
                      </a:r>
                      <a:endParaRPr lang="th-TH" sz="24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kern="1200" dirty="0" smtClean="0">
                          <a:solidFill>
                            <a:srgbClr val="000000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พิจารณาเงื่อนไข</a:t>
                      </a:r>
                      <a:endParaRPr lang="th-TH" sz="24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th-TH" sz="1100" b="1" kern="1200" dirty="0" smtClean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2400" b="1" kern="1200" dirty="0" smtClean="0">
                          <a:solidFill>
                            <a:srgbClr val="000000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ผลลัพธ์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rgbClr val="000000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2.1</a:t>
                      </a:r>
                      <a:endParaRPr kumimoji="0" lang="th-TH" sz="28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กำหนดปากกาเป็นสีดำ</a:t>
                      </a:r>
                    </a:p>
                    <a:p>
                      <a:pPr marL="0" algn="l" rtl="0" eaLnBrk="1" latinLnBrk="0" hangingPunct="1"/>
                      <a:r>
                        <a:rPr kumimoji="0" lang="th-TH" sz="24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ถ้า</a:t>
                      </a: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 ตำแหน่ง </a:t>
                      </a:r>
                      <a:r>
                        <a:rPr kumimoji="0" lang="en-US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x  &gt; 0 </a:t>
                      </a:r>
                      <a:r>
                        <a:rPr kumimoji="0" lang="th-TH" sz="24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แล้ว</a:t>
                      </a:r>
                    </a:p>
                    <a:p>
                      <a:pPr marL="0" algn="l" rtl="0" eaLnBrk="1" latinLnBrk="0" hangingPunct="1"/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     กำหนดสีปากกาเป็นสีแดง</a:t>
                      </a:r>
                    </a:p>
                    <a:p>
                      <a:pPr marL="0" algn="l" rtl="0" eaLnBrk="1" latinLnBrk="0" hangingPunct="1"/>
                      <a:endParaRPr kumimoji="0" lang="th-TH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ตำแหน่ง</a:t>
                      </a:r>
                    </a:p>
                    <a:p>
                      <a:pPr marL="0" algn="l" rtl="0" eaLnBrk="1" latinLnBrk="0" hangingPunct="1"/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(</a:t>
                      </a:r>
                      <a:r>
                        <a:rPr kumimoji="0" lang="en-US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x, y) = (-20, 50)</a:t>
                      </a:r>
                      <a:endParaRPr kumimoji="0" lang="th-TH" sz="2400" b="0" i="0" u="none" strike="noStrike" kern="1200" dirty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ase"/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  <a:sym typeface="Wingdings 2" panose="05020102010507070707" pitchFamily="18" charset="2"/>
                        </a:rPr>
                        <a:t></a:t>
                      </a:r>
                      <a:r>
                        <a:rPr kumimoji="0" lang="th-TH" sz="24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  <a:sym typeface="Wingdings 2" panose="05020102010507070707" pitchFamily="18" charset="2"/>
                        </a:rPr>
                        <a:t> </a:t>
                      </a: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จริง</a:t>
                      </a:r>
                    </a:p>
                    <a:p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  <a:sym typeface="Wingdings 2" panose="05020102010507070707" pitchFamily="18" charset="2"/>
                        </a:rPr>
                        <a:t></a:t>
                      </a:r>
                      <a:r>
                        <a:rPr kumimoji="0" lang="th-TH" sz="24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  <a:sym typeface="Wingdings 2" panose="05020102010507070707" pitchFamily="18" charset="2"/>
                        </a:rPr>
                        <a:t> </a:t>
                      </a: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เท็จ</a:t>
                      </a:r>
                      <a:endParaRPr kumimoji="0" lang="th-TH" sz="2400" b="0" i="0" u="none" strike="noStrike" kern="1200" dirty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สีปากกาคือ</a:t>
                      </a:r>
                    </a:p>
                    <a:p>
                      <a:pPr rtl="0"/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  <a:sym typeface="Wingdings 2" panose="05020102010507070707" pitchFamily="18" charset="2"/>
                        </a:rPr>
                        <a:t></a:t>
                      </a:r>
                      <a:r>
                        <a:rPr kumimoji="0" lang="th-TH" sz="24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  <a:sym typeface="Wingdings 2" panose="05020102010507070707" pitchFamily="18" charset="2"/>
                        </a:rPr>
                        <a:t> </a:t>
                      </a: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สีดำ</a:t>
                      </a:r>
                    </a:p>
                    <a:p>
                      <a:pPr rtl="0"/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  <a:sym typeface="Wingdings 2" panose="05020102010507070707" pitchFamily="18" charset="2"/>
                        </a:rPr>
                        <a:t></a:t>
                      </a:r>
                      <a:r>
                        <a:rPr kumimoji="0" lang="th-TH" sz="24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  <a:sym typeface="Wingdings 2" panose="05020102010507070707" pitchFamily="18" charset="2"/>
                        </a:rPr>
                        <a:t> </a:t>
                      </a: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สีแดง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rgbClr val="000000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2.2</a:t>
                      </a:r>
                      <a:endParaRPr kumimoji="0" lang="th-TH" sz="28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th-TH" sz="24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ถ้า</a:t>
                      </a: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ตัวแปร </a:t>
                      </a:r>
                      <a:r>
                        <a:rPr kumimoji="0" lang="en-US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age </a:t>
                      </a: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มีค่า &gt; 5  </a:t>
                      </a:r>
                      <a:r>
                        <a:rPr kumimoji="0" lang="th-TH" sz="24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แล้ว</a:t>
                      </a:r>
                    </a:p>
                    <a:p>
                      <a:pPr marL="0" algn="l" rtl="0" eaLnBrk="1" latinLnBrk="0" hangingPunct="1"/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     กำหนดสีปากกาเป็นสีน้ำเงิน</a:t>
                      </a:r>
                    </a:p>
                    <a:p>
                      <a:pPr marL="0" algn="l" rtl="0" eaLnBrk="1" latinLnBrk="0" hangingPunct="1"/>
                      <a:r>
                        <a:rPr kumimoji="0" lang="th-TH" sz="24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มิฉะนั้น</a:t>
                      </a:r>
                    </a:p>
                    <a:p>
                      <a:pPr marL="0" algn="l" rtl="0" eaLnBrk="1" latinLnBrk="0" hangingPunct="1"/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     กำหนดสีปากกาเป็นสีเขียว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ตัวแปร </a:t>
                      </a:r>
                      <a:r>
                        <a:rPr kumimoji="0" lang="en-US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age</a:t>
                      </a:r>
                      <a:r>
                        <a:rPr kumimoji="0" lang="th-TH" sz="24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                       </a:t>
                      </a: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มีค่าเป็น 10</a:t>
                      </a:r>
                      <a:endParaRPr kumimoji="0" lang="th-TH" sz="2400" b="0" i="0" u="none" strike="noStrike" kern="1200" dirty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fontAlgn="base" latinLnBrk="0" hangingPunct="1"/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  <a:sym typeface="Wingdings 2" panose="05020102010507070707" pitchFamily="18" charset="2"/>
                        </a:rPr>
                        <a:t></a:t>
                      </a:r>
                      <a:r>
                        <a:rPr kumimoji="0" lang="th-TH" sz="24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  <a:sym typeface="Wingdings 2" panose="05020102010507070707" pitchFamily="18" charset="2"/>
                        </a:rPr>
                        <a:t> </a:t>
                      </a: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จริง</a:t>
                      </a:r>
                    </a:p>
                    <a:p>
                      <a:pPr marL="0" algn="l" rtl="0" eaLnBrk="1" latinLnBrk="0" hangingPunct="1"/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  <a:sym typeface="Wingdings 2" panose="05020102010507070707" pitchFamily="18" charset="2"/>
                        </a:rPr>
                        <a:t></a:t>
                      </a:r>
                      <a:r>
                        <a:rPr kumimoji="0" lang="th-TH" sz="24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  <a:sym typeface="Wingdings 2" panose="05020102010507070707" pitchFamily="18" charset="2"/>
                        </a:rPr>
                        <a:t> </a:t>
                      </a: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เท็จ</a:t>
                      </a:r>
                    </a:p>
                    <a:p>
                      <a:pPr marL="0" algn="l" rtl="0" eaLnBrk="1" latinLnBrk="0" hangingPunct="1"/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/>
                      </a:r>
                      <a:b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</a:br>
                      <a:endParaRPr kumimoji="0" lang="th-TH" sz="2400" b="0" i="0" u="none" strike="noStrike" kern="1200" dirty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สีปากกาคือ</a:t>
                      </a:r>
                    </a:p>
                    <a:p>
                      <a:pPr marL="0" algn="l" rtl="0" eaLnBrk="1" latinLnBrk="0" hangingPunct="1"/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  <a:sym typeface="Wingdings 2" panose="05020102010507070707" pitchFamily="18" charset="2"/>
                        </a:rPr>
                        <a:t></a:t>
                      </a:r>
                      <a:r>
                        <a:rPr kumimoji="0" lang="th-TH" sz="24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  <a:sym typeface="Wingdings 2" panose="05020102010507070707" pitchFamily="18" charset="2"/>
                        </a:rPr>
                        <a:t> </a:t>
                      </a: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สีน้ำเงิน</a:t>
                      </a:r>
                    </a:p>
                    <a:p>
                      <a:pPr marL="0" algn="l" rtl="0" eaLnBrk="1" latinLnBrk="0" hangingPunct="1"/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  <a:sym typeface="Wingdings 2" panose="05020102010507070707" pitchFamily="18" charset="2"/>
                        </a:rPr>
                        <a:t></a:t>
                      </a:r>
                      <a:r>
                        <a:rPr kumimoji="0" lang="th-TH" sz="24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  <a:sym typeface="Wingdings 2" panose="05020102010507070707" pitchFamily="18" charset="2"/>
                        </a:rPr>
                        <a:t> </a:t>
                      </a: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สีเขียว</a:t>
                      </a:r>
                    </a:p>
                    <a:p>
                      <a:pPr marL="0" algn="l" rtl="0" eaLnBrk="1" latinLnBrk="0" hangingPunct="1"/>
                      <a:endParaRPr kumimoji="0" lang="th-TH" sz="2400" b="0" i="0" u="none" strike="noStrike" kern="1200" dirty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กล่องข้อความ 3"/>
          <p:cNvSpPr txBox="1"/>
          <p:nvPr/>
        </p:nvSpPr>
        <p:spPr>
          <a:xfrm>
            <a:off x="6012160" y="3193812"/>
            <a:ext cx="4603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effectLst>
                  <a:glow rad="127000">
                    <a:srgbClr val="FFFF00"/>
                  </a:glow>
                </a:effectLst>
                <a:sym typeface="Wingdings 2" panose="05020102010507070707" pitchFamily="18" charset="2"/>
              </a:rPr>
              <a:t></a:t>
            </a:r>
            <a:endParaRPr lang="th-TH" b="1" dirty="0">
              <a:effectLst>
                <a:glow rad="127000">
                  <a:srgbClr val="FFFF00"/>
                </a:glow>
              </a:effectLst>
            </a:endParaRPr>
          </a:p>
        </p:txBody>
      </p:sp>
      <p:sp>
        <p:nvSpPr>
          <p:cNvPr id="5" name="กล่องข้อความ 4"/>
          <p:cNvSpPr txBox="1"/>
          <p:nvPr/>
        </p:nvSpPr>
        <p:spPr>
          <a:xfrm>
            <a:off x="6012160" y="4365104"/>
            <a:ext cx="4603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</a:defRPr>
            </a:lvl1pPr>
          </a:lstStyle>
          <a:p>
            <a:r>
              <a:rPr lang="th-TH" dirty="0">
                <a:sym typeface="Wingdings 2" panose="05020102010507070707" pitchFamily="18" charset="2"/>
              </a:rPr>
              <a:t></a:t>
            </a:r>
            <a:endParaRPr lang="th-TH" dirty="0"/>
          </a:p>
        </p:txBody>
      </p:sp>
      <p:sp>
        <p:nvSpPr>
          <p:cNvPr id="6" name="กล่องข้อความ 5"/>
          <p:cNvSpPr txBox="1"/>
          <p:nvPr/>
        </p:nvSpPr>
        <p:spPr>
          <a:xfrm>
            <a:off x="7568002" y="3140968"/>
            <a:ext cx="4603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</a:defRPr>
            </a:lvl1pPr>
          </a:lstStyle>
          <a:p>
            <a:r>
              <a:rPr lang="th-TH" dirty="0">
                <a:sym typeface="Wingdings 2" panose="05020102010507070707" pitchFamily="18" charset="2"/>
              </a:rPr>
              <a:t></a:t>
            </a:r>
            <a:endParaRPr lang="th-TH" dirty="0"/>
          </a:p>
        </p:txBody>
      </p:sp>
      <p:sp>
        <p:nvSpPr>
          <p:cNvPr id="7" name="กล่องข้อความ 6"/>
          <p:cNvSpPr txBox="1"/>
          <p:nvPr/>
        </p:nvSpPr>
        <p:spPr>
          <a:xfrm>
            <a:off x="7568002" y="4709207"/>
            <a:ext cx="4603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</a:defRPr>
            </a:lvl1pPr>
          </a:lstStyle>
          <a:p>
            <a:r>
              <a:rPr lang="th-TH" dirty="0">
                <a:sym typeface="Wingdings 2" panose="05020102010507070707" pitchFamily="18" charset="2"/>
              </a:rPr>
              <a:t>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272640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สี่เหลี่ยมผืนผ้า 7"/>
          <p:cNvSpPr/>
          <p:nvPr/>
        </p:nvSpPr>
        <p:spPr>
          <a:xfrm>
            <a:off x="745573" y="671939"/>
            <a:ext cx="66967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3. </a:t>
            </a:r>
            <a:r>
              <a:rPr lang="th-TH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ออกแบบรหัสลำลอง หรือผังงานแต่ละส่วนประกอบ</a:t>
            </a:r>
          </a:p>
        </p:txBody>
      </p:sp>
      <p:sp>
        <p:nvSpPr>
          <p:cNvPr id="6" name="กล่องข้อความ 5"/>
          <p:cNvSpPr txBox="1"/>
          <p:nvPr/>
        </p:nvSpPr>
        <p:spPr>
          <a:xfrm>
            <a:off x="1403648" y="1292562"/>
            <a:ext cx="7200800" cy="501675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29000">
                <a:schemeClr val="bg1"/>
              </a:gs>
              <a:gs pos="55000">
                <a:srgbClr val="65D7FF"/>
              </a:gs>
              <a:gs pos="95000">
                <a:schemeClr val="accent4">
                  <a:tint val="5000"/>
                  <a:satMod val="2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th-TH"/>
            </a:defPPr>
            <a:lvl1pPr>
              <a:defRPr sz="2000" b="1">
                <a:solidFill>
                  <a:srgbClr val="0000FF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th-TH" dirty="0"/>
              <a:t>เริ่มต้น</a:t>
            </a:r>
          </a:p>
          <a:p>
            <a:r>
              <a:rPr lang="th-TH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1. สร้างฟังก์ชัน</a:t>
            </a:r>
          </a:p>
          <a:p>
            <a:r>
              <a:rPr lang="th-TH" sz="1600" dirty="0"/>
              <a:t>   </a:t>
            </a:r>
            <a:r>
              <a:rPr lang="th-TH" dirty="0"/>
              <a:t>1.1 สร้างฟังก์ชันวาดรูปสี่เหลี่ยม  (</a:t>
            </a:r>
            <a:r>
              <a:rPr lang="en-US" dirty="0"/>
              <a:t>house)</a:t>
            </a:r>
          </a:p>
          <a:p>
            <a:r>
              <a:rPr lang="en-US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   1.2 </a:t>
            </a:r>
            <a:r>
              <a:rPr lang="th-TH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สร้างฟังก์ชันวาดรูปสามเหลี่ยม (</a:t>
            </a:r>
            <a:r>
              <a:rPr lang="en-US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roof)</a:t>
            </a:r>
          </a:p>
          <a:p>
            <a:r>
              <a:rPr lang="en-US" sz="1600" dirty="0"/>
              <a:t>   </a:t>
            </a:r>
            <a:r>
              <a:rPr lang="en-US" dirty="0"/>
              <a:t>1.3 </a:t>
            </a:r>
            <a:r>
              <a:rPr lang="th-TH" dirty="0"/>
              <a:t>สร้างฟังก์ชันวาดรูปสี่เหลี่ยมผืนผ้าแนวตั้ง (</a:t>
            </a:r>
            <a:r>
              <a:rPr lang="en-US" dirty="0"/>
              <a:t>door)</a:t>
            </a:r>
          </a:p>
          <a:p>
            <a:r>
              <a:rPr lang="en-US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   1.4 </a:t>
            </a:r>
            <a:r>
              <a:rPr lang="th-TH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สร้างฟังก์ชันวาดรูปสี่เหลี่ยมขนาดเล็ก (</a:t>
            </a:r>
            <a:r>
              <a:rPr lang="en-US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window)</a:t>
            </a:r>
          </a:p>
          <a:p>
            <a:r>
              <a:rPr lang="en-US" dirty="0"/>
              <a:t>2. </a:t>
            </a:r>
            <a:r>
              <a:rPr lang="th-TH" dirty="0"/>
              <a:t>ประกอบบ้าน</a:t>
            </a:r>
            <a:endParaRPr lang="en-US" dirty="0"/>
          </a:p>
          <a:p>
            <a:r>
              <a:rPr lang="th-TH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    2.1 กำหนดตำแหน่งวางตัวบ้าน</a:t>
            </a:r>
          </a:p>
          <a:p>
            <a:r>
              <a:rPr lang="th-TH" sz="1600" dirty="0"/>
              <a:t>  </a:t>
            </a:r>
            <a:r>
              <a:rPr lang="th-TH" dirty="0"/>
              <a:t>  2.2 เรียกฟังก์ชัน วาดรูปสี่เหลี่ยม</a:t>
            </a:r>
          </a:p>
          <a:p>
            <a:r>
              <a:rPr lang="th-TH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    2.3 กำหนดตำแหน่งวางหลังคา</a:t>
            </a:r>
          </a:p>
          <a:p>
            <a:r>
              <a:rPr lang="th-TH" sz="1600" dirty="0"/>
              <a:t>  </a:t>
            </a:r>
            <a:r>
              <a:rPr lang="th-TH" dirty="0"/>
              <a:t>  2.4 เรียกฟังก์ชัน วาดรูปสามเหลี่ยม</a:t>
            </a:r>
          </a:p>
          <a:p>
            <a:r>
              <a:rPr lang="th-TH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    2.5 กำหนดตำแหน่งวางประตู</a:t>
            </a:r>
          </a:p>
          <a:p>
            <a:r>
              <a:rPr lang="th-TH" dirty="0"/>
              <a:t>    2.6 เรียกฟังก์ชัน วาดรูปสี่เหลี่ยมผืนผ้าแนวตั้ง</a:t>
            </a:r>
          </a:p>
          <a:p>
            <a:r>
              <a:rPr lang="th-TH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    2.7 กำหนดตำแหน่งวางหน้าต่าง</a:t>
            </a:r>
          </a:p>
          <a:p>
            <a:r>
              <a:rPr lang="th-TH" dirty="0"/>
              <a:t>    2.8 เรียกฟังก์ชัน วาดรูปสี่เหลี่ยมขนาดเล็ก</a:t>
            </a:r>
          </a:p>
          <a:p>
            <a:r>
              <a:rPr lang="th-TH" dirty="0">
                <a:solidFill>
                  <a:schemeClr val="dk1"/>
                </a:solidFill>
                <a:effectLst>
                  <a:glow rad="114300">
                    <a:srgbClr val="FFFF00"/>
                  </a:glow>
                </a:effectLst>
              </a:rPr>
              <a:t>จบ</a:t>
            </a:r>
          </a:p>
        </p:txBody>
      </p:sp>
    </p:spTree>
    <p:extLst>
      <p:ext uri="{BB962C8B-B14F-4D97-AF65-F5344CB8AC3E}">
        <p14:creationId xmlns:p14="http://schemas.microsoft.com/office/powerpoint/2010/main" val="29432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สี่เหลี่ยมผืนผ้า 7"/>
          <p:cNvSpPr/>
          <p:nvPr/>
        </p:nvSpPr>
        <p:spPr>
          <a:xfrm>
            <a:off x="683568" y="749506"/>
            <a:ext cx="66967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4</a:t>
            </a:r>
            <a:r>
              <a:rPr lang="th-TH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. เขียน</a:t>
            </a:r>
            <a:r>
              <a:rPr lang="th-TH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โปรแกรมตามที่ได้ออกแบบไว้ในข้อ 3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7" y="1256326"/>
            <a:ext cx="5328592" cy="5118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757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-8376" y="839614"/>
            <a:ext cx="9144000" cy="2154436"/>
          </a:xfrm>
          <a:prstGeom prst="rect">
            <a:avLst/>
          </a:prstGeom>
          <a:gradFill flip="none" rotWithShape="1">
            <a:gsLst>
              <a:gs pos="0">
                <a:srgbClr val="FFFF00"/>
              </a:gs>
              <a:gs pos="33000">
                <a:schemeClr val="accent3">
                  <a:tint val="44000"/>
                  <a:satMod val="165000"/>
                </a:schemeClr>
              </a:gs>
              <a:gs pos="70000">
                <a:schemeClr val="accent3">
                  <a:tint val="15000"/>
                  <a:satMod val="165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162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th-TH" b="1" dirty="0" smtClean="0">
              <a:solidFill>
                <a:srgbClr val="000000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ctr"/>
            <a:r>
              <a:rPr lang="th-TH" sz="44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ทำแบบทดสอบกิจกรรม</a:t>
            </a:r>
            <a:r>
              <a:rPr lang="th-TH" sz="44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ที่ </a:t>
            </a:r>
            <a:r>
              <a:rPr lang="th-TH" sz="44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9</a:t>
            </a:r>
            <a:endParaRPr lang="th-TH" sz="4400" b="1" dirty="0">
              <a:solidFill>
                <a:srgbClr val="000000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ctr"/>
            <a:r>
              <a:rPr lang="th-TH" sz="44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เรื่อง </a:t>
            </a:r>
            <a:r>
              <a:rPr lang="th-TH" sz="4400" b="1" dirty="0" smtClean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เครื่องผลิตโดนัท</a:t>
            </a:r>
            <a:endParaRPr lang="th-TH" sz="4000" b="1" dirty="0" smtClean="0">
              <a:solidFill>
                <a:srgbClr val="000000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ctr"/>
            <a:endParaRPr lang="th-TH" sz="1800" b="1" dirty="0">
              <a:solidFill>
                <a:srgbClr val="000000"/>
              </a:solidFill>
              <a:effectLst>
                <a:glow rad="127000">
                  <a:schemeClr val="bg1"/>
                </a:glo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1188" y="2457450"/>
            <a:ext cx="2343150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118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ตาราง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3838642"/>
              </p:ext>
            </p:extLst>
          </p:nvPr>
        </p:nvGraphicFramePr>
        <p:xfrm>
          <a:off x="251520" y="620688"/>
          <a:ext cx="8640958" cy="58521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864094"/>
                <a:gridCol w="2952328"/>
                <a:gridCol w="1872208"/>
                <a:gridCol w="1584176"/>
                <a:gridCol w="1368152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th-TH" sz="1100" b="1" kern="1200" dirty="0" smtClean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algn="ctr"/>
                      <a:r>
                        <a:rPr lang="th-TH" sz="2400" b="1" kern="1200" dirty="0" smtClean="0">
                          <a:solidFill>
                            <a:srgbClr val="000000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ลำดับ</a:t>
                      </a:r>
                      <a:endParaRPr lang="th-TH" sz="24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 sz="1100" b="1" kern="1200" dirty="0" smtClean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algn="ctr"/>
                      <a:r>
                        <a:rPr lang="th-TH" sz="2400" b="1" kern="1200" dirty="0" smtClean="0">
                          <a:solidFill>
                            <a:srgbClr val="000000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รหัสลำลอง</a:t>
                      </a:r>
                      <a:endParaRPr lang="th-TH" sz="24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 sz="1100" b="1" kern="1200" dirty="0" smtClean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algn="ctr"/>
                      <a:r>
                        <a:rPr lang="th-TH" sz="2400" b="1" kern="1200" dirty="0" smtClean="0">
                          <a:solidFill>
                            <a:srgbClr val="000000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สถานการณ์</a:t>
                      </a:r>
                      <a:endParaRPr lang="th-TH" sz="24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kern="1200" dirty="0" smtClean="0">
                          <a:solidFill>
                            <a:srgbClr val="000000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พิจารณาเงื่อนไข</a:t>
                      </a:r>
                      <a:endParaRPr lang="th-TH" sz="24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th-TH" sz="1100" b="1" kern="1200" dirty="0" smtClean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2400" b="1" kern="1200" dirty="0" smtClean="0">
                          <a:solidFill>
                            <a:srgbClr val="000000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ผลลัพธ์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rgbClr val="000000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2.3</a:t>
                      </a:r>
                      <a:endParaRPr kumimoji="0" lang="th-TH" sz="28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th-TH" sz="24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ถ้า</a:t>
                      </a: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ตัวแปร </a:t>
                      </a:r>
                      <a:r>
                        <a:rPr kumimoji="0" lang="en-US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number</a:t>
                      </a:r>
                    </a:p>
                    <a:p>
                      <a:pPr marL="0" algn="l" rtl="0" eaLnBrk="1" latinLnBrk="0" hangingPunct="1"/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มีค่า &lt; 30 </a:t>
                      </a:r>
                      <a:r>
                        <a:rPr kumimoji="0" lang="th-TH" sz="24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แล้ว</a:t>
                      </a:r>
                    </a:p>
                    <a:p>
                      <a:pPr marL="0" algn="l" rtl="0" eaLnBrk="1" latinLnBrk="0" hangingPunct="1"/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พูดว่า น้อยกว่า 30        </a:t>
                      </a:r>
                    </a:p>
                    <a:p>
                      <a:pPr marL="0" algn="l" rtl="0" eaLnBrk="1" latinLnBrk="0" hangingPunct="1"/>
                      <a:r>
                        <a:rPr kumimoji="0" lang="th-TH" sz="24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มิฉะนั้น</a:t>
                      </a:r>
                    </a:p>
                    <a:p>
                      <a:pPr marL="0" algn="l" rtl="0" eaLnBrk="1" latinLnBrk="0" hangingPunct="1"/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พูดว่า มากกว่า 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ตัวแปร </a:t>
                      </a:r>
                      <a:r>
                        <a:rPr kumimoji="0" lang="en-US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number</a:t>
                      </a:r>
                    </a:p>
                    <a:p>
                      <a:pPr marL="0" algn="l" rtl="0" eaLnBrk="1" latinLnBrk="0" hangingPunct="1"/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มีค่าเป็น 40</a:t>
                      </a:r>
                    </a:p>
                    <a:p>
                      <a:pPr marL="0" algn="l" rtl="0" eaLnBrk="1" latinLnBrk="0" hangingPunct="1"/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/>
                      </a:r>
                      <a:b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</a:br>
                      <a:endParaRPr kumimoji="0" lang="th-TH" sz="2400" b="0" i="0" u="none" strike="noStrike" kern="1200" dirty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ase"/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  <a:sym typeface="Wingdings 2" panose="05020102010507070707" pitchFamily="18" charset="2"/>
                        </a:rPr>
                        <a:t></a:t>
                      </a:r>
                      <a:r>
                        <a:rPr kumimoji="0" lang="th-TH" sz="24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  <a:sym typeface="Wingdings 2" panose="05020102010507070707" pitchFamily="18" charset="2"/>
                        </a:rPr>
                        <a:t> </a:t>
                      </a: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จริง</a:t>
                      </a:r>
                    </a:p>
                    <a:p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  <a:sym typeface="Wingdings 2" panose="05020102010507070707" pitchFamily="18" charset="2"/>
                        </a:rPr>
                        <a:t></a:t>
                      </a:r>
                      <a:r>
                        <a:rPr kumimoji="0" lang="th-TH" sz="24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  <a:sym typeface="Wingdings 2" panose="05020102010507070707" pitchFamily="18" charset="2"/>
                        </a:rPr>
                        <a:t> </a:t>
                      </a: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เท็จ</a:t>
                      </a:r>
                      <a:endParaRPr kumimoji="0" lang="th-TH" sz="2400" b="0" i="0" u="none" strike="noStrike" kern="1200" dirty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kumimoji="0" lang="th-TH" sz="24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พูดว่า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rgbClr val="000000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2.4</a:t>
                      </a:r>
                      <a:endParaRPr kumimoji="0" lang="th-TH" sz="28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th-TH" sz="24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ถ้า</a:t>
                      </a: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ตัวแปร </a:t>
                      </a:r>
                      <a:r>
                        <a:rPr kumimoji="0" lang="en-US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age </a:t>
                      </a: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มีค่า &gt; 20</a:t>
                      </a:r>
                    </a:p>
                    <a:p>
                      <a:pPr marL="0" algn="l" rtl="0" eaLnBrk="1" latinLnBrk="0" hangingPunct="1"/>
                      <a:r>
                        <a:rPr kumimoji="0" lang="th-TH" sz="24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แล้ว  </a:t>
                      </a: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พูดว่า อายุถึงเกณฑ์        </a:t>
                      </a:r>
                    </a:p>
                    <a:p>
                      <a:pPr marL="0" algn="l" rtl="0" eaLnBrk="1" latinLnBrk="0" hangingPunct="1"/>
                      <a:r>
                        <a:rPr kumimoji="0" lang="th-TH" sz="24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มิฉะนั้น</a:t>
                      </a:r>
                    </a:p>
                    <a:p>
                      <a:pPr marL="0" algn="l" rtl="0" eaLnBrk="1" latinLnBrk="0" hangingPunct="1"/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       พูดว่า คุณยังเด็ก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ตัวแปร </a:t>
                      </a:r>
                      <a:r>
                        <a:rPr kumimoji="0" lang="en-US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age</a:t>
                      </a:r>
                      <a:endParaRPr kumimoji="0" lang="th-TH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algn="l" rtl="0" eaLnBrk="1" latinLnBrk="0" hangingPunct="1"/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มีค่าเป็น 25</a:t>
                      </a:r>
                      <a:endParaRPr kumimoji="0" lang="th-TH" sz="2400" b="0" i="0" u="none" strike="noStrike" kern="1200" dirty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fontAlgn="base" latinLnBrk="0" hangingPunct="1"/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  <a:sym typeface="Wingdings 2" panose="05020102010507070707" pitchFamily="18" charset="2"/>
                        </a:rPr>
                        <a:t></a:t>
                      </a:r>
                      <a:r>
                        <a:rPr kumimoji="0" lang="th-TH" sz="24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  <a:sym typeface="Wingdings 2" panose="05020102010507070707" pitchFamily="18" charset="2"/>
                        </a:rPr>
                        <a:t> </a:t>
                      </a: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จริง</a:t>
                      </a:r>
                    </a:p>
                    <a:p>
                      <a:pPr marL="0" algn="l" rtl="0" eaLnBrk="1" latinLnBrk="0" hangingPunct="1"/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  <a:sym typeface="Wingdings 2" panose="05020102010507070707" pitchFamily="18" charset="2"/>
                        </a:rPr>
                        <a:t></a:t>
                      </a:r>
                      <a:r>
                        <a:rPr kumimoji="0" lang="th-TH" sz="24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  <a:sym typeface="Wingdings 2" panose="05020102010507070707" pitchFamily="18" charset="2"/>
                        </a:rPr>
                        <a:t> </a:t>
                      </a: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เท็จ</a:t>
                      </a:r>
                    </a:p>
                    <a:p>
                      <a:pPr marL="0" algn="l" rtl="0" eaLnBrk="1" latinLnBrk="0" hangingPunct="1"/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/>
                      </a:r>
                      <a:b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</a:br>
                      <a:endParaRPr kumimoji="0" lang="th-TH" sz="2400" b="0" i="0" u="none" strike="noStrike" kern="1200" dirty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th-TH" sz="24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พูดว่า</a:t>
                      </a:r>
                    </a:p>
                    <a:p>
                      <a:pPr marL="0" algn="l" rtl="0" eaLnBrk="1" latinLnBrk="0" hangingPunct="1"/>
                      <a:endParaRPr kumimoji="0" lang="th-TH" sz="2400" b="0" i="0" u="none" strike="noStrike" kern="1200" dirty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rgbClr val="000000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2.5</a:t>
                      </a:r>
                      <a:endParaRPr kumimoji="0" lang="th-TH" sz="28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th-TH" sz="24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ถ้า</a:t>
                      </a: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ตัวแปร </a:t>
                      </a:r>
                      <a:r>
                        <a:rPr kumimoji="0" lang="en-US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answer = </a:t>
                      </a: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เอก</a:t>
                      </a:r>
                    </a:p>
                    <a:p>
                      <a:pPr marL="0" algn="l" rtl="0" eaLnBrk="1" latinLnBrk="0" hangingPunct="1"/>
                      <a:r>
                        <a:rPr kumimoji="0" lang="th-TH" sz="24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แล้ว  </a:t>
                      </a: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พูดว่า สวัสดีครับเอก     </a:t>
                      </a:r>
                    </a:p>
                    <a:p>
                      <a:pPr marL="0" algn="l" rtl="0" eaLnBrk="1" latinLnBrk="0" hangingPunct="1"/>
                      <a:r>
                        <a:rPr kumimoji="0" lang="th-TH" sz="24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มิฉะนั้น</a:t>
                      </a:r>
                    </a:p>
                    <a:p>
                      <a:pPr marL="0" algn="l" rtl="0" eaLnBrk="1" latinLnBrk="0" hangingPunct="1"/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      พูดว่า ยินดีที่รู้จักครับ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ตัวแปร </a:t>
                      </a:r>
                      <a:r>
                        <a:rPr kumimoji="0" lang="en-US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answer</a:t>
                      </a:r>
                      <a:endParaRPr kumimoji="0" lang="th-TH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algn="l" rtl="0" eaLnBrk="1" latinLnBrk="0" hangingPunct="1"/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มีค่าเป็น นุ่น</a:t>
                      </a:r>
                      <a:endParaRPr kumimoji="0" lang="th-TH" sz="2400" b="0" i="0" u="none" strike="noStrike" kern="1200" dirty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fontAlgn="base" latinLnBrk="0" hangingPunct="1"/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  <a:sym typeface="Wingdings 2" panose="05020102010507070707" pitchFamily="18" charset="2"/>
                        </a:rPr>
                        <a:t></a:t>
                      </a:r>
                      <a:r>
                        <a:rPr kumimoji="0" lang="th-TH" sz="24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  <a:sym typeface="Wingdings 2" panose="05020102010507070707" pitchFamily="18" charset="2"/>
                        </a:rPr>
                        <a:t> </a:t>
                      </a: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จริง</a:t>
                      </a:r>
                    </a:p>
                    <a:p>
                      <a:pPr marL="0" algn="l" rtl="0" eaLnBrk="1" latinLnBrk="0" hangingPunct="1"/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  <a:sym typeface="Wingdings 2" panose="05020102010507070707" pitchFamily="18" charset="2"/>
                        </a:rPr>
                        <a:t></a:t>
                      </a:r>
                      <a:r>
                        <a:rPr kumimoji="0" lang="th-TH" sz="24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  <a:sym typeface="Wingdings 2" panose="05020102010507070707" pitchFamily="18" charset="2"/>
                        </a:rPr>
                        <a:t> </a:t>
                      </a: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เท็จ</a:t>
                      </a:r>
                    </a:p>
                    <a:p>
                      <a:pPr marL="0" algn="l" rtl="0" eaLnBrk="1" latinLnBrk="0" hangingPunct="1"/>
                      <a:endParaRPr kumimoji="0" lang="th-TH" sz="2400" b="0" i="0" u="none" strike="noStrike" kern="1200" dirty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th-TH" sz="2400" b="0" i="0" u="none" strike="noStrike" kern="1200" dirty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กล่องข้อความ 3"/>
          <p:cNvSpPr txBox="1"/>
          <p:nvPr/>
        </p:nvSpPr>
        <p:spPr>
          <a:xfrm>
            <a:off x="6012160" y="1700808"/>
            <a:ext cx="4603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>
                <a:sym typeface="Wingdings 2" panose="05020102010507070707" pitchFamily="18" charset="2"/>
              </a:rPr>
              <a:t></a:t>
            </a:r>
            <a:endParaRPr lang="th-TH" dirty="0"/>
          </a:p>
        </p:txBody>
      </p:sp>
      <p:sp>
        <p:nvSpPr>
          <p:cNvPr id="5" name="กล่องข้อความ 4"/>
          <p:cNvSpPr txBox="1"/>
          <p:nvPr/>
        </p:nvSpPr>
        <p:spPr>
          <a:xfrm>
            <a:off x="6012160" y="3284984"/>
            <a:ext cx="4603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>
                <a:sym typeface="Wingdings 2" panose="05020102010507070707" pitchFamily="18" charset="2"/>
              </a:rPr>
              <a:t></a:t>
            </a:r>
            <a:endParaRPr lang="th-TH" dirty="0"/>
          </a:p>
        </p:txBody>
      </p:sp>
      <p:sp>
        <p:nvSpPr>
          <p:cNvPr id="6" name="กล่องข้อความ 5"/>
          <p:cNvSpPr txBox="1"/>
          <p:nvPr/>
        </p:nvSpPr>
        <p:spPr>
          <a:xfrm>
            <a:off x="5988368" y="5229200"/>
            <a:ext cx="4603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>
                <a:sym typeface="Wingdings 2" panose="05020102010507070707" pitchFamily="18" charset="2"/>
              </a:rPr>
              <a:t></a:t>
            </a:r>
            <a:endParaRPr lang="th-TH" dirty="0"/>
          </a:p>
        </p:txBody>
      </p:sp>
      <p:sp>
        <p:nvSpPr>
          <p:cNvPr id="2" name="กล่องข้อความ 1"/>
          <p:cNvSpPr txBox="1"/>
          <p:nvPr/>
        </p:nvSpPr>
        <p:spPr>
          <a:xfrm>
            <a:off x="7524328" y="1844824"/>
            <a:ext cx="12763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sz="2400" dirty="0"/>
              <a:t>มากกว่า 30</a:t>
            </a:r>
          </a:p>
        </p:txBody>
      </p:sp>
      <p:sp>
        <p:nvSpPr>
          <p:cNvPr id="7" name="กล่องข้อความ 6"/>
          <p:cNvSpPr txBox="1"/>
          <p:nvPr/>
        </p:nvSpPr>
        <p:spPr>
          <a:xfrm>
            <a:off x="7505992" y="3804063"/>
            <a:ext cx="14125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sz="2400"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อายุถึงเกณฑ์</a:t>
            </a:r>
          </a:p>
        </p:txBody>
      </p:sp>
      <p:sp>
        <p:nvSpPr>
          <p:cNvPr id="8" name="กล่องข้อความ 7"/>
          <p:cNvSpPr txBox="1"/>
          <p:nvPr/>
        </p:nvSpPr>
        <p:spPr>
          <a:xfrm>
            <a:off x="7524328" y="4890645"/>
            <a:ext cx="9861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sz="2400"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พูดว่า</a:t>
            </a:r>
          </a:p>
          <a:p>
            <a:r>
              <a:rPr lang="th-TH" dirty="0"/>
              <a:t>ยินดีที่</a:t>
            </a:r>
          </a:p>
          <a:p>
            <a:r>
              <a:rPr lang="th-TH" dirty="0"/>
              <a:t>รู้จักครับ</a:t>
            </a:r>
          </a:p>
        </p:txBody>
      </p:sp>
    </p:spTree>
    <p:extLst>
      <p:ext uri="{BB962C8B-B14F-4D97-AF65-F5344CB8AC3E}">
        <p14:creationId xmlns:p14="http://schemas.microsoft.com/office/powerpoint/2010/main" val="1469502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2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775760" y="529990"/>
            <a:ext cx="5389617" cy="523220"/>
          </a:xfrm>
          <a:prstGeom prst="rect">
            <a:avLst/>
          </a:prstGeom>
          <a:solidFill>
            <a:schemeClr val="bg1">
              <a:alpha val="58000"/>
            </a:schemeClr>
          </a:solidFill>
        </p:spPr>
        <p:txBody>
          <a:bodyPr wrap="none">
            <a:spAutoFit/>
          </a:bodyPr>
          <a:lstStyle/>
          <a:p>
            <a:r>
              <a:rPr lang="th-TH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3</a:t>
            </a:r>
            <a:r>
              <a:rPr lang="th-TH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. อธิบาย</a:t>
            </a:r>
            <a:r>
              <a:rPr lang="th-TH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คำสั่งและผลลัพธ์ของโปรแกรมต่อไปนี้</a:t>
            </a:r>
          </a:p>
        </p:txBody>
      </p:sp>
      <p:graphicFrame>
        <p:nvGraphicFramePr>
          <p:cNvPr id="3" name="ตาราง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269102"/>
              </p:ext>
            </p:extLst>
          </p:nvPr>
        </p:nvGraphicFramePr>
        <p:xfrm>
          <a:off x="251520" y="1052736"/>
          <a:ext cx="8640958" cy="50647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864094"/>
                <a:gridCol w="2520282"/>
                <a:gridCol w="2592288"/>
                <a:gridCol w="266429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sz="2400" b="1" kern="1200" dirty="0" smtClean="0">
                          <a:solidFill>
                            <a:srgbClr val="000000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ลำดับ</a:t>
                      </a:r>
                      <a:endParaRPr lang="th-TH" sz="24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kern="1200" dirty="0" smtClean="0">
                          <a:solidFill>
                            <a:srgbClr val="000000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รหัสลำลอง</a:t>
                      </a:r>
                      <a:endParaRPr lang="th-TH" sz="24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kern="1200" dirty="0" smtClean="0">
                          <a:solidFill>
                            <a:srgbClr val="000000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พิจารณาเงื่อนไข</a:t>
                      </a:r>
                      <a:endParaRPr lang="th-TH" sz="24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2400" b="1" kern="1200" dirty="0" smtClean="0">
                          <a:solidFill>
                            <a:srgbClr val="000000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ผลลัพธ์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rgbClr val="000000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3.1</a:t>
                      </a:r>
                      <a:endParaRPr kumimoji="0" lang="th-TH" sz="28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th-TH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algn="l" rtl="0" eaLnBrk="1" latinLnBrk="0" hangingPunct="1"/>
                      <a:endParaRPr kumimoji="0" lang="th-TH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algn="l" rtl="0" eaLnBrk="1" latinLnBrk="0" hangingPunct="1"/>
                      <a:endParaRPr kumimoji="0" lang="th-TH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algn="l" rtl="0" eaLnBrk="1" latinLnBrk="0" hangingPunct="1"/>
                      <a:endParaRPr kumimoji="0" lang="th-TH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กำหนด</a:t>
                      </a:r>
                      <a:r>
                        <a:rPr kumimoji="0" lang="th-TH" sz="2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ตัวแปร </a:t>
                      </a:r>
                      <a:r>
                        <a:rPr kumimoji="0" lang="en-US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number</a:t>
                      </a:r>
                      <a:endParaRPr kumimoji="0" lang="th-TH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algn="l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  เป็น</a:t>
                      </a:r>
                      <a:endParaRPr kumimoji="0" lang="th-TH" sz="2400" b="0" i="0" u="none" strike="noStrike" kern="1200" dirty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indent="-269989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2. </a:t>
                      </a:r>
                      <a:r>
                        <a:rPr kumimoji="0" lang="th-TH" sz="24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ถ้า</a:t>
                      </a: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</a:t>
                      </a:r>
                      <a:r>
                        <a:rPr kumimoji="0" lang="th-TH" sz="2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ตัวแปร </a:t>
                      </a:r>
                      <a:r>
                        <a:rPr kumimoji="0" lang="en-US" sz="2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number </a:t>
                      </a: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</a:t>
                      </a:r>
                    </a:p>
                    <a:p>
                      <a:pPr marL="0" indent="-269989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  มากกว่า  5 </a:t>
                      </a:r>
                      <a:r>
                        <a:rPr kumimoji="0" lang="th-TH" sz="24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แล้ว</a:t>
                      </a:r>
                      <a:r>
                        <a:rPr kumimoji="0" lang="th-TH" sz="2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</a:t>
                      </a: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ตัวละคร</a:t>
                      </a:r>
                      <a:endParaRPr kumimoji="0" lang="en-US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indent="-269989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  </a:t>
                      </a: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พูดว่า</a:t>
                      </a:r>
                      <a:endParaRPr kumimoji="0" lang="th-TH" sz="2400" b="0" i="0" u="none" strike="noStrike" kern="1200" dirty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rtl="0"/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ตัวละคร พูดว่า</a:t>
                      </a:r>
                      <a:endParaRPr kumimoji="0" lang="en-US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rtl="0"/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เพราะว่า ตัวแปร </a:t>
                      </a:r>
                    </a:p>
                    <a:p>
                      <a:pPr rtl="0"/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มีค่าเป็น</a:t>
                      </a:r>
                      <a:r>
                        <a:rPr kumimoji="0" lang="th-TH" sz="24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    </a:t>
                      </a: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ทำให้เงื่อนไข เป็น   </a:t>
                      </a:r>
                      <a:r>
                        <a:rPr kumimoji="0" lang="en-US" sz="2400" b="1" i="0" u="none" strike="noStrike" kern="1200" baseline="0" dirty="0" smtClean="0">
                          <a:solidFill>
                            <a:srgbClr val="FF0000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      </a:t>
                      </a:r>
                      <a:r>
                        <a:rPr kumimoji="0" lang="en-US" sz="2400" b="1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 </a:t>
                      </a: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ดังนั้น</a:t>
                      </a:r>
                    </a:p>
                    <a:p>
                      <a:pPr rtl="0"/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จึง พูดว่า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rgbClr val="000000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3.2</a:t>
                      </a:r>
                      <a:endParaRPr kumimoji="0" lang="th-TH" sz="28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th-TH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algn="l" rtl="0" eaLnBrk="1" latinLnBrk="0" hangingPunct="1"/>
                      <a:endParaRPr kumimoji="0" lang="th-TH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algn="l" rtl="0" eaLnBrk="1" latinLnBrk="0" hangingPunct="1"/>
                      <a:endParaRPr kumimoji="0" lang="th-TH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algn="l" rtl="0" eaLnBrk="1" latinLnBrk="0" hangingPunct="1"/>
                      <a:endParaRPr kumimoji="0" lang="th-TH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algn="l" rtl="0" eaLnBrk="1" latinLnBrk="0" hangingPunct="1"/>
                      <a:endParaRPr kumimoji="0" lang="th-TH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1.  กำหนดตัวแปร </a:t>
                      </a:r>
                      <a:r>
                        <a:rPr kumimoji="0" lang="en-US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number </a:t>
                      </a: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</a:t>
                      </a:r>
                    </a:p>
                    <a:p>
                      <a:pPr marL="0" algn="l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   เป็น </a:t>
                      </a:r>
                    </a:p>
                    <a:p>
                      <a:pPr marL="0" algn="l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2. </a:t>
                      </a:r>
                      <a:r>
                        <a:rPr kumimoji="0" lang="th-TH" sz="24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ถ้า</a:t>
                      </a: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ตัวแปร </a:t>
                      </a:r>
                      <a:r>
                        <a:rPr kumimoji="0" lang="en-US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number </a:t>
                      </a:r>
                      <a:endParaRPr kumimoji="0" lang="th-TH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algn="l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   น้อยกว่า 5 </a:t>
                      </a:r>
                      <a:r>
                        <a:rPr kumimoji="0" lang="th-TH" sz="24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แล้ว </a:t>
                      </a:r>
                      <a:endParaRPr kumimoji="0" lang="th-TH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algn="l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24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   </a:t>
                      </a: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ตัวละครพูดว่า </a:t>
                      </a:r>
                    </a:p>
                    <a:p>
                      <a:pPr marL="0" algn="l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    </a:t>
                      </a:r>
                      <a:r>
                        <a:rPr kumimoji="0" lang="th-TH" sz="24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มิฉะนั้น</a:t>
                      </a: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ตัวละครพูดว่า</a:t>
                      </a:r>
                      <a:b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</a:br>
                      <a:endParaRPr kumimoji="0" lang="th-TH" sz="2400" b="0" i="0" u="none" strike="noStrike" kern="1200" dirty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ตัวละคร พูดว่า</a:t>
                      </a:r>
                    </a:p>
                    <a:p>
                      <a:pPr marL="0" algn="l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เพราะว่า ตัวแปร </a:t>
                      </a:r>
                    </a:p>
                    <a:p>
                      <a:pPr marL="0" algn="l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มีค่าเป็น …8….. ทำให้เงื่อนไข เป็น</a:t>
                      </a:r>
                      <a:r>
                        <a:rPr kumimoji="0" lang="th-TH" sz="24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 </a:t>
                      </a:r>
                      <a:endParaRPr kumimoji="0" lang="th-TH" sz="2400" b="1" i="0" u="none" strike="noStrike" kern="1200" dirty="0" smtClean="0">
                        <a:solidFill>
                          <a:srgbClr val="FF0000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algn="l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ดังนั้นจึง พูดว่า</a:t>
                      </a:r>
                      <a:r>
                        <a:rPr lang="th-TH" sz="2400" dirty="0" smtClean="0"/>
                        <a:t/>
                      </a:r>
                      <a:br>
                        <a:rPr lang="th-TH" sz="2400" dirty="0" smtClean="0"/>
                      </a:br>
                      <a:endParaRPr kumimoji="0" lang="th-TH" sz="2400" b="0" i="0" u="none" strike="noStrike" kern="1200" dirty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 descr="https://lh5.googleusercontent.com/eDzzTvXRrFWrYWsO4jITNC8Ga3yZppcZZTspW8dHg7WhrXsjMlyXNNL9oiZ4iZ1t_fioo5c2a5ng71b4af_jjmAA3kI6lkKTzBj1wX_y5VrCyeFYgQ8v8C-ENibitqhhaYwtA5V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321" y="1772816"/>
            <a:ext cx="2232248" cy="1209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lh5.googleusercontent.com/-GOctx6WVZDKhYBJcu7DtIJwQu4R9cjhySEKF9zMwYmH8lWxcyeFiyZUo1BvjCdBu8psHv5z40WPO3Arn9xLHVeKHRFq9sSBMYkGn5otSENMRKqUV-iYeow0VIle1j6LivfXBFIJ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321" y="3609018"/>
            <a:ext cx="2448272" cy="1836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กล่องข้อความ 5"/>
          <p:cNvSpPr txBox="1"/>
          <p:nvPr/>
        </p:nvSpPr>
        <p:spPr>
          <a:xfrm>
            <a:off x="4281282" y="1854519"/>
            <a:ext cx="4347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sz="2400"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sz="2800" dirty="0"/>
              <a:t>10</a:t>
            </a:r>
          </a:p>
        </p:txBody>
      </p:sp>
      <p:sp>
        <p:nvSpPr>
          <p:cNvPr id="7" name="กล่องข้อความ 6"/>
          <p:cNvSpPr txBox="1"/>
          <p:nvPr/>
        </p:nvSpPr>
        <p:spPr>
          <a:xfrm>
            <a:off x="4357319" y="2982662"/>
            <a:ext cx="5693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en-US" dirty="0"/>
              <a:t>Cat</a:t>
            </a:r>
            <a:endParaRPr lang="th-TH" dirty="0"/>
          </a:p>
        </p:txBody>
      </p:sp>
      <p:sp>
        <p:nvSpPr>
          <p:cNvPr id="8" name="กล่องข้อความ 7"/>
          <p:cNvSpPr txBox="1"/>
          <p:nvPr/>
        </p:nvSpPr>
        <p:spPr>
          <a:xfrm>
            <a:off x="7884368" y="1465620"/>
            <a:ext cx="5693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en-US" dirty="0"/>
              <a:t>Cat</a:t>
            </a:r>
            <a:endParaRPr lang="th-TH" dirty="0"/>
          </a:p>
        </p:txBody>
      </p:sp>
      <p:sp>
        <p:nvSpPr>
          <p:cNvPr id="9" name="กล่องข้อความ 8"/>
          <p:cNvSpPr txBox="1"/>
          <p:nvPr/>
        </p:nvSpPr>
        <p:spPr>
          <a:xfrm>
            <a:off x="7740352" y="1854519"/>
            <a:ext cx="10631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en-US" dirty="0"/>
              <a:t>number</a:t>
            </a:r>
            <a:endParaRPr lang="th-TH" dirty="0"/>
          </a:p>
        </p:txBody>
      </p:sp>
      <p:sp>
        <p:nvSpPr>
          <p:cNvPr id="11" name="กล่องข้อความ 10"/>
          <p:cNvSpPr txBox="1"/>
          <p:nvPr/>
        </p:nvSpPr>
        <p:spPr>
          <a:xfrm>
            <a:off x="7017586" y="2204864"/>
            <a:ext cx="4347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10</a:t>
            </a:r>
          </a:p>
        </p:txBody>
      </p:sp>
      <p:sp>
        <p:nvSpPr>
          <p:cNvPr id="12" name="กล่องข้อความ 11"/>
          <p:cNvSpPr txBox="1"/>
          <p:nvPr/>
        </p:nvSpPr>
        <p:spPr>
          <a:xfrm>
            <a:off x="7167626" y="2924944"/>
            <a:ext cx="5693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en-US" dirty="0"/>
              <a:t>Cat</a:t>
            </a:r>
            <a:endParaRPr lang="th-TH" dirty="0"/>
          </a:p>
        </p:txBody>
      </p:sp>
      <p:sp>
        <p:nvSpPr>
          <p:cNvPr id="13" name="กล่องข้อความ 12"/>
          <p:cNvSpPr txBox="1"/>
          <p:nvPr/>
        </p:nvSpPr>
        <p:spPr>
          <a:xfrm>
            <a:off x="4355976" y="3789040"/>
            <a:ext cx="3273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8</a:t>
            </a:r>
          </a:p>
        </p:txBody>
      </p:sp>
      <p:sp>
        <p:nvSpPr>
          <p:cNvPr id="14" name="กล่องข้อความ 13"/>
          <p:cNvSpPr txBox="1"/>
          <p:nvPr/>
        </p:nvSpPr>
        <p:spPr>
          <a:xfrm>
            <a:off x="5220072" y="4849996"/>
            <a:ext cx="5693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en-US" dirty="0"/>
              <a:t>Cat</a:t>
            </a:r>
            <a:endParaRPr lang="th-TH" dirty="0"/>
          </a:p>
        </p:txBody>
      </p:sp>
      <p:sp>
        <p:nvSpPr>
          <p:cNvPr id="15" name="กล่องข้อความ 14"/>
          <p:cNvSpPr txBox="1"/>
          <p:nvPr/>
        </p:nvSpPr>
        <p:spPr>
          <a:xfrm>
            <a:off x="3904775" y="5696944"/>
            <a:ext cx="9220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en-US" dirty="0"/>
              <a:t>Rabbit</a:t>
            </a:r>
            <a:endParaRPr lang="th-TH" dirty="0"/>
          </a:p>
        </p:txBody>
      </p:sp>
      <p:sp>
        <p:nvSpPr>
          <p:cNvPr id="16" name="กล่องข้อความ 15"/>
          <p:cNvSpPr txBox="1"/>
          <p:nvPr/>
        </p:nvSpPr>
        <p:spPr>
          <a:xfrm>
            <a:off x="7697231" y="3425834"/>
            <a:ext cx="9220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en-US" dirty="0"/>
              <a:t>Rabbit</a:t>
            </a:r>
            <a:endParaRPr lang="th-TH" dirty="0"/>
          </a:p>
        </p:txBody>
      </p:sp>
      <p:sp>
        <p:nvSpPr>
          <p:cNvPr id="17" name="กล่องข้อความ 16"/>
          <p:cNvSpPr txBox="1"/>
          <p:nvPr/>
        </p:nvSpPr>
        <p:spPr>
          <a:xfrm>
            <a:off x="7730906" y="3789040"/>
            <a:ext cx="10631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en-US" dirty="0"/>
              <a:t>number</a:t>
            </a:r>
            <a:endParaRPr lang="th-TH" dirty="0"/>
          </a:p>
        </p:txBody>
      </p:sp>
      <p:sp>
        <p:nvSpPr>
          <p:cNvPr id="18" name="กล่องข้อความ 17"/>
          <p:cNvSpPr txBox="1"/>
          <p:nvPr/>
        </p:nvSpPr>
        <p:spPr>
          <a:xfrm>
            <a:off x="7654810" y="4869160"/>
            <a:ext cx="9220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en-US" dirty="0"/>
              <a:t>Rabbit</a:t>
            </a:r>
            <a:endParaRPr lang="th-TH" dirty="0"/>
          </a:p>
        </p:txBody>
      </p:sp>
      <p:sp>
        <p:nvSpPr>
          <p:cNvPr id="19" name="กล่องข้อความ 18"/>
          <p:cNvSpPr txBox="1"/>
          <p:nvPr/>
        </p:nvSpPr>
        <p:spPr>
          <a:xfrm>
            <a:off x="6757690" y="2550836"/>
            <a:ext cx="5982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จริง</a:t>
            </a:r>
          </a:p>
        </p:txBody>
      </p:sp>
      <p:sp>
        <p:nvSpPr>
          <p:cNvPr id="20" name="กล่องข้อความ 19"/>
          <p:cNvSpPr txBox="1"/>
          <p:nvPr/>
        </p:nvSpPr>
        <p:spPr>
          <a:xfrm>
            <a:off x="6660232" y="4507808"/>
            <a:ext cx="6030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เท็จ</a:t>
            </a:r>
          </a:p>
        </p:txBody>
      </p:sp>
    </p:spTree>
    <p:extLst>
      <p:ext uri="{BB962C8B-B14F-4D97-AF65-F5344CB8AC3E}">
        <p14:creationId xmlns:p14="http://schemas.microsoft.com/office/powerpoint/2010/main" val="3502792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ตาราง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8647565"/>
              </p:ext>
            </p:extLst>
          </p:nvPr>
        </p:nvGraphicFramePr>
        <p:xfrm>
          <a:off x="251520" y="1220584"/>
          <a:ext cx="8640958" cy="31445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864094"/>
                <a:gridCol w="2520282"/>
                <a:gridCol w="2592288"/>
                <a:gridCol w="266429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sz="2400" b="1" kern="1200" dirty="0" smtClean="0">
                          <a:solidFill>
                            <a:srgbClr val="000000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ลำดับ</a:t>
                      </a:r>
                      <a:endParaRPr lang="th-TH" sz="24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kern="1200" dirty="0" smtClean="0">
                          <a:solidFill>
                            <a:srgbClr val="000000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รหัสลำลอง</a:t>
                      </a:r>
                      <a:endParaRPr lang="th-TH" sz="24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kern="1200" dirty="0" smtClean="0">
                          <a:solidFill>
                            <a:srgbClr val="000000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พิจารณาเงื่อนไข</a:t>
                      </a:r>
                      <a:endParaRPr lang="th-TH" sz="24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2400" b="1" kern="1200" dirty="0" smtClean="0">
                          <a:solidFill>
                            <a:srgbClr val="000000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ผลลัพธ์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rgbClr val="000000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3.3</a:t>
                      </a:r>
                      <a:endParaRPr kumimoji="0" lang="th-TH" sz="28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th-TH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algn="l" rtl="0" eaLnBrk="1" latinLnBrk="0" hangingPunct="1"/>
                      <a:endParaRPr kumimoji="0" lang="th-TH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algn="l" rtl="0" eaLnBrk="1" latinLnBrk="0" hangingPunct="1"/>
                      <a:endParaRPr kumimoji="0" lang="th-TH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algn="l" rtl="0" eaLnBrk="1" latinLnBrk="0" hangingPunct="1"/>
                      <a:endParaRPr kumimoji="0" lang="th-TH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กำหนด</a:t>
                      </a:r>
                      <a:r>
                        <a:rPr kumimoji="0" lang="th-TH" sz="2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ตัวแปร </a:t>
                      </a:r>
                      <a:r>
                        <a:rPr kumimoji="0" lang="en-US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number</a:t>
                      </a:r>
                      <a:endParaRPr kumimoji="0" lang="th-TH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algn="l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  เป็น</a:t>
                      </a:r>
                      <a:endParaRPr kumimoji="0" lang="th-TH" sz="2400" b="0" i="0" u="none" strike="noStrike" kern="1200" dirty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indent="-269989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2. </a:t>
                      </a:r>
                      <a:r>
                        <a:rPr kumimoji="0" lang="th-TH" sz="24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ถ้า</a:t>
                      </a: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</a:t>
                      </a:r>
                      <a:r>
                        <a:rPr kumimoji="0" lang="th-TH" sz="2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ตัว</a:t>
                      </a: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แปร</a:t>
                      </a:r>
                    </a:p>
                    <a:p>
                      <a:pPr marL="0" indent="-269989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  น้อยกว่า  20 </a:t>
                      </a:r>
                      <a:r>
                        <a:rPr kumimoji="0" lang="th-TH" sz="24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แล้ว</a:t>
                      </a:r>
                      <a:r>
                        <a:rPr kumimoji="0" lang="th-TH" sz="2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</a:t>
                      </a:r>
                      <a:endParaRPr kumimoji="0" lang="th-TH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indent="-269989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  ตัวละครพูดว่า</a:t>
                      </a:r>
                      <a:endParaRPr kumimoji="0" lang="en-US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marR="0" indent="-269989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  </a:t>
                      </a:r>
                      <a:r>
                        <a:rPr kumimoji="0" lang="th-TH" sz="24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มิฉะนั้น</a:t>
                      </a:r>
                      <a:r>
                        <a:rPr kumimoji="0" lang="th-TH" sz="2400" b="1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</a:t>
                      </a: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ตัวละครพูดว่า</a:t>
                      </a:r>
                      <a:endParaRPr kumimoji="0" lang="en-US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indent="-269989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th-TH" sz="2400" b="0" i="0" u="none" strike="noStrike" kern="1200" dirty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rtl="0"/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ตัวละคร พูดว่า</a:t>
                      </a:r>
                      <a:endParaRPr kumimoji="0" lang="en-US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rtl="0"/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เพราะว่า ตัวแปร </a:t>
                      </a:r>
                    </a:p>
                    <a:p>
                      <a:pPr rtl="0"/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มีค่าเป็น</a:t>
                      </a:r>
                      <a:r>
                        <a:rPr kumimoji="0" lang="th-TH" sz="24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    </a:t>
                      </a: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ทำให้เงื่อนไข เป็น   </a:t>
                      </a:r>
                      <a:r>
                        <a:rPr kumimoji="0" lang="en-US" sz="2400" b="1" i="0" u="none" strike="noStrike" kern="1200" baseline="0" dirty="0" smtClean="0">
                          <a:solidFill>
                            <a:srgbClr val="FF0000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    </a:t>
                      </a:r>
                      <a:r>
                        <a:rPr kumimoji="0" lang="en-US" sz="2400" b="1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 </a:t>
                      </a: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ดังนั้น</a:t>
                      </a:r>
                    </a:p>
                    <a:p>
                      <a:pPr rtl="0"/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จึง พูดว่า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กล่องข้อความ 5"/>
          <p:cNvSpPr txBox="1"/>
          <p:nvPr/>
        </p:nvSpPr>
        <p:spPr>
          <a:xfrm>
            <a:off x="4281282" y="1988840"/>
            <a:ext cx="4347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10</a:t>
            </a:r>
          </a:p>
        </p:txBody>
      </p:sp>
      <p:sp>
        <p:nvSpPr>
          <p:cNvPr id="7" name="กล่องข้อความ 6"/>
          <p:cNvSpPr txBox="1"/>
          <p:nvPr/>
        </p:nvSpPr>
        <p:spPr>
          <a:xfrm>
            <a:off x="5174643" y="3116983"/>
            <a:ext cx="6447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en-US" dirty="0"/>
              <a:t>Bird</a:t>
            </a:r>
            <a:endParaRPr lang="th-TH" dirty="0"/>
          </a:p>
        </p:txBody>
      </p:sp>
      <p:sp>
        <p:nvSpPr>
          <p:cNvPr id="8" name="กล่องข้อความ 7"/>
          <p:cNvSpPr txBox="1"/>
          <p:nvPr/>
        </p:nvSpPr>
        <p:spPr>
          <a:xfrm>
            <a:off x="7596336" y="1615152"/>
            <a:ext cx="6286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en-US" dirty="0"/>
              <a:t>Dog</a:t>
            </a:r>
            <a:endParaRPr lang="th-TH" dirty="0"/>
          </a:p>
        </p:txBody>
      </p:sp>
      <p:sp>
        <p:nvSpPr>
          <p:cNvPr id="9" name="กล่องข้อความ 8"/>
          <p:cNvSpPr txBox="1"/>
          <p:nvPr/>
        </p:nvSpPr>
        <p:spPr>
          <a:xfrm>
            <a:off x="7740352" y="2004051"/>
            <a:ext cx="10631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en-US" dirty="0"/>
              <a:t>number</a:t>
            </a:r>
            <a:endParaRPr lang="th-TH" dirty="0"/>
          </a:p>
        </p:txBody>
      </p:sp>
      <p:sp>
        <p:nvSpPr>
          <p:cNvPr id="11" name="กล่องข้อความ 10"/>
          <p:cNvSpPr txBox="1"/>
          <p:nvPr/>
        </p:nvSpPr>
        <p:spPr>
          <a:xfrm>
            <a:off x="7017586" y="2354396"/>
            <a:ext cx="4347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10</a:t>
            </a:r>
          </a:p>
        </p:txBody>
      </p:sp>
      <p:sp>
        <p:nvSpPr>
          <p:cNvPr id="12" name="กล่องข้อความ 11"/>
          <p:cNvSpPr txBox="1"/>
          <p:nvPr/>
        </p:nvSpPr>
        <p:spPr>
          <a:xfrm>
            <a:off x="7167626" y="3074476"/>
            <a:ext cx="6286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en-US" dirty="0"/>
              <a:t>Dog</a:t>
            </a:r>
            <a:endParaRPr lang="th-TH" dirty="0"/>
          </a:p>
        </p:txBody>
      </p:sp>
      <p:pic>
        <p:nvPicPr>
          <p:cNvPr id="1026" name="Picture 2" descr="https://lh6.googleusercontent.com/ErconoUOsYi9LWZFSawSGeorKoR7Dv1fq8YNvZxm4PjJ_IdO_Sg4QerXshNcVLXE91AJm_lkuXaKS3MswiobdmnURQUHtjQ6PhonUJD2osyhF3KGb-lEmHxx04I-YI8gBiZbmtO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581" y="1772816"/>
            <a:ext cx="2390291" cy="1440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กล่องข้อความ 18"/>
          <p:cNvSpPr txBox="1"/>
          <p:nvPr/>
        </p:nvSpPr>
        <p:spPr>
          <a:xfrm>
            <a:off x="4813888" y="2396926"/>
            <a:ext cx="14863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en-US" dirty="0"/>
              <a:t>Number+10</a:t>
            </a:r>
            <a:endParaRPr lang="th-TH" dirty="0"/>
          </a:p>
        </p:txBody>
      </p:sp>
      <p:sp>
        <p:nvSpPr>
          <p:cNvPr id="20" name="กล่องข้อความ 19"/>
          <p:cNvSpPr txBox="1"/>
          <p:nvPr/>
        </p:nvSpPr>
        <p:spPr>
          <a:xfrm>
            <a:off x="4551614" y="3837040"/>
            <a:ext cx="6286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en-US" dirty="0"/>
              <a:t>Dog</a:t>
            </a:r>
            <a:endParaRPr lang="th-TH" dirty="0"/>
          </a:p>
        </p:txBody>
      </p:sp>
      <p:sp>
        <p:nvSpPr>
          <p:cNvPr id="13" name="กล่องข้อความ 12"/>
          <p:cNvSpPr txBox="1"/>
          <p:nvPr/>
        </p:nvSpPr>
        <p:spPr>
          <a:xfrm>
            <a:off x="6705254" y="2721052"/>
            <a:ext cx="6030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เท็จ</a:t>
            </a:r>
          </a:p>
        </p:txBody>
      </p:sp>
    </p:spTree>
    <p:extLst>
      <p:ext uri="{BB962C8B-B14F-4D97-AF65-F5344CB8AC3E}">
        <p14:creationId xmlns:p14="http://schemas.microsoft.com/office/powerpoint/2010/main" val="1142887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1" grpId="0"/>
      <p:bldP spid="12" grpId="0"/>
      <p:bldP spid="19" grpId="0"/>
      <p:bldP spid="20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ตาราง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4611931"/>
              </p:ext>
            </p:extLst>
          </p:nvPr>
        </p:nvGraphicFramePr>
        <p:xfrm>
          <a:off x="251520" y="1052736"/>
          <a:ext cx="8640958" cy="53390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864094"/>
                <a:gridCol w="2520282"/>
                <a:gridCol w="2592288"/>
                <a:gridCol w="266429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sz="2400" b="1" kern="1200" dirty="0" smtClean="0">
                          <a:solidFill>
                            <a:srgbClr val="000000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ลำดับ</a:t>
                      </a:r>
                      <a:endParaRPr lang="th-TH" sz="24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kern="1200" dirty="0" smtClean="0">
                          <a:solidFill>
                            <a:srgbClr val="000000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รหัสลำลอง</a:t>
                      </a:r>
                      <a:endParaRPr lang="th-TH" sz="24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kern="1200" dirty="0" smtClean="0">
                          <a:solidFill>
                            <a:srgbClr val="000000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พิจารณาเงื่อนไข</a:t>
                      </a:r>
                      <a:endParaRPr lang="th-TH" sz="24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2400" b="1" kern="1200" dirty="0" smtClean="0">
                          <a:solidFill>
                            <a:srgbClr val="000000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ผลลัพธ์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th-TH" sz="2800" b="1" kern="1200" dirty="0" smtClean="0">
                          <a:solidFill>
                            <a:srgbClr val="000000"/>
                          </a:solidFill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3.4</a:t>
                      </a:r>
                      <a:endParaRPr kumimoji="0" lang="th-TH" sz="2800" b="1" kern="1200" dirty="0">
                        <a:solidFill>
                          <a:srgbClr val="000000"/>
                        </a:solidFill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th-TH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algn="l" rtl="0" eaLnBrk="1" latinLnBrk="0" hangingPunct="1"/>
                      <a:endParaRPr kumimoji="0" lang="th-TH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algn="l" rtl="0" eaLnBrk="1" latinLnBrk="0" hangingPunct="1"/>
                      <a:endParaRPr kumimoji="0" lang="th-TH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algn="l" rtl="0" eaLnBrk="1" latinLnBrk="0" hangingPunct="1"/>
                      <a:endParaRPr kumimoji="0" lang="th-TH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1. กำหนด</a:t>
                      </a:r>
                      <a:r>
                        <a:rPr kumimoji="0" lang="th-TH" sz="2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ตัวแปร </a:t>
                      </a:r>
                      <a:r>
                        <a:rPr kumimoji="0" lang="en-US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number</a:t>
                      </a:r>
                      <a:endParaRPr kumimoji="0" lang="th-TH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algn="l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  เป็น</a:t>
                      </a:r>
                    </a:p>
                    <a:p>
                      <a:pPr marL="0" algn="l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2. กำหนดตัวแปร </a:t>
                      </a:r>
                      <a:r>
                        <a:rPr kumimoji="0" lang="en-US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age </a:t>
                      </a: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เป็น </a:t>
                      </a:r>
                    </a:p>
                    <a:p>
                      <a:pPr marL="0" indent="-269989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3. </a:t>
                      </a:r>
                      <a:r>
                        <a:rPr kumimoji="0" lang="th-TH" sz="24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ถ้า</a:t>
                      </a:r>
                      <a:r>
                        <a:rPr kumimoji="0" lang="th-TH" sz="2400" b="1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</a:t>
                      </a: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ตัวแปร</a:t>
                      </a:r>
                    </a:p>
                    <a:p>
                      <a:pPr marL="0" indent="-269989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24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                       แล้ว</a:t>
                      </a: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</a:t>
                      </a:r>
                    </a:p>
                    <a:p>
                      <a:pPr marL="0" indent="-269989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  ตัวละครพูดว่า</a:t>
                      </a:r>
                      <a:endParaRPr kumimoji="0" lang="en-US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marR="0" indent="-269989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  </a:t>
                      </a:r>
                      <a:r>
                        <a:rPr kumimoji="0" lang="th-TH" sz="24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มิฉะนั้น</a:t>
                      </a:r>
                      <a:r>
                        <a:rPr kumimoji="0" lang="th-TH" sz="2400" b="1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</a:t>
                      </a: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ตัวละครพูดว่า</a:t>
                      </a:r>
                      <a:endParaRPr kumimoji="0" lang="en-US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marR="0" indent="-269989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indent="-269989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3. </a:t>
                      </a:r>
                      <a:r>
                        <a:rPr kumimoji="0" lang="th-TH" sz="24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ถ้า</a:t>
                      </a:r>
                      <a:r>
                        <a:rPr kumimoji="0" lang="th-TH" sz="2400" b="1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</a:t>
                      </a: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ตัวแปร</a:t>
                      </a:r>
                    </a:p>
                    <a:p>
                      <a:pPr marL="0" indent="-269989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24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                       แล้ว</a:t>
                      </a: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</a:t>
                      </a:r>
                    </a:p>
                    <a:p>
                      <a:pPr marL="0" indent="-269989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  ตัวละครพูดว่า</a:t>
                      </a:r>
                      <a:endParaRPr kumimoji="0" lang="en-US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marR="0" indent="-269989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  </a:t>
                      </a:r>
                      <a:r>
                        <a:rPr kumimoji="0" lang="th-TH" sz="24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มิฉะนั้น</a:t>
                      </a:r>
                      <a:r>
                        <a:rPr kumimoji="0" lang="th-TH" sz="2400" b="1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</a:t>
                      </a: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ตัวละครพูดว่า</a:t>
                      </a:r>
                      <a:endParaRPr kumimoji="0" lang="en-US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marR="0" indent="-269989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rtl="0"/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ตัวละคร พูดว่า</a:t>
                      </a:r>
                      <a:endParaRPr kumimoji="0" lang="en-US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rtl="0"/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เพราะ</a:t>
                      </a:r>
                    </a:p>
                    <a:p>
                      <a:pPr rtl="0"/>
                      <a:endParaRPr kumimoji="0" lang="th-TH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rtl="0"/>
                      <a:endParaRPr kumimoji="0" lang="th-TH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rtl="0"/>
                      <a:endParaRPr kumimoji="0" lang="th-TH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rtl="0"/>
                      <a:endParaRPr kumimoji="0" lang="th-TH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และ ตัวละคร พูดว่า</a:t>
                      </a:r>
                      <a:endParaRPr kumimoji="0" lang="en-US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เพราะ</a:t>
                      </a:r>
                    </a:p>
                    <a:p>
                      <a:pPr rtl="0"/>
                      <a:endParaRPr kumimoji="0" lang="th-TH" sz="18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0"/>
                      <a:endParaRPr kumimoji="0" lang="th-TH" sz="18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0"/>
                      <a:endParaRPr kumimoji="0" lang="en-US" sz="18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0"/>
                      <a:endParaRPr kumimoji="0" lang="th-TH" sz="18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400" dirty="0" smtClean="0"/>
                        <a:t/>
                      </a:r>
                      <a:br>
                        <a:rPr lang="en-US" sz="2400" dirty="0" smtClean="0"/>
                      </a:br>
                      <a:endParaRPr kumimoji="0" lang="th-TH" sz="24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กล่องข้อความ 5"/>
          <p:cNvSpPr txBox="1"/>
          <p:nvPr/>
        </p:nvSpPr>
        <p:spPr>
          <a:xfrm>
            <a:off x="4281282" y="1854519"/>
            <a:ext cx="4347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10</a:t>
            </a:r>
          </a:p>
        </p:txBody>
      </p:sp>
      <p:sp>
        <p:nvSpPr>
          <p:cNvPr id="7" name="กล่องข้อความ 6"/>
          <p:cNvSpPr txBox="1"/>
          <p:nvPr/>
        </p:nvSpPr>
        <p:spPr>
          <a:xfrm>
            <a:off x="5077203" y="3356992"/>
            <a:ext cx="6447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en-US" dirty="0"/>
              <a:t>Bird</a:t>
            </a:r>
            <a:endParaRPr lang="th-TH" dirty="0"/>
          </a:p>
        </p:txBody>
      </p:sp>
      <p:sp>
        <p:nvSpPr>
          <p:cNvPr id="8" name="กล่องข้อความ 7"/>
          <p:cNvSpPr txBox="1"/>
          <p:nvPr/>
        </p:nvSpPr>
        <p:spPr>
          <a:xfrm>
            <a:off x="7596336" y="1465620"/>
            <a:ext cx="6447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en-US" dirty="0"/>
              <a:t>Bird</a:t>
            </a:r>
            <a:endParaRPr lang="th-TH" dirty="0"/>
          </a:p>
        </p:txBody>
      </p:sp>
      <p:sp>
        <p:nvSpPr>
          <p:cNvPr id="9" name="กล่องข้อความ 8"/>
          <p:cNvSpPr txBox="1"/>
          <p:nvPr/>
        </p:nvSpPr>
        <p:spPr>
          <a:xfrm>
            <a:off x="7110880" y="1844824"/>
            <a:ext cx="14670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ตัวแปร</a:t>
            </a:r>
            <a:r>
              <a:rPr lang="en-US" dirty="0"/>
              <a:t> age</a:t>
            </a:r>
            <a:endParaRPr lang="th-TH" dirty="0"/>
          </a:p>
        </p:txBody>
      </p:sp>
      <p:sp>
        <p:nvSpPr>
          <p:cNvPr id="11" name="กล่องข้อความ 10"/>
          <p:cNvSpPr txBox="1"/>
          <p:nvPr/>
        </p:nvSpPr>
        <p:spPr>
          <a:xfrm>
            <a:off x="6270953" y="2257708"/>
            <a:ext cx="233910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มีค่าเป็น 9 ทำ</a:t>
            </a:r>
            <a:r>
              <a:rPr lang="th-TH" dirty="0" smtClean="0"/>
              <a:t>ให้</a:t>
            </a:r>
          </a:p>
          <a:p>
            <a:r>
              <a:rPr lang="th-TH" dirty="0" smtClean="0"/>
              <a:t>เงื่อนไข </a:t>
            </a:r>
            <a:r>
              <a:rPr lang="th-TH" dirty="0"/>
              <a:t>เป็น </a:t>
            </a:r>
            <a:r>
              <a:rPr lang="th-TH" dirty="0" smtClean="0"/>
              <a:t>จริง</a:t>
            </a:r>
            <a:endParaRPr lang="th-TH" dirty="0"/>
          </a:p>
          <a:p>
            <a:r>
              <a:rPr lang="th-TH" dirty="0" smtClean="0"/>
              <a:t>ดังนั้นจึง </a:t>
            </a:r>
            <a:r>
              <a:rPr lang="th-TH" dirty="0"/>
              <a:t>พูดว่า</a:t>
            </a:r>
            <a:r>
              <a:rPr lang="en-US" dirty="0"/>
              <a:t> Bird</a:t>
            </a:r>
            <a:endParaRPr lang="th-TH" dirty="0"/>
          </a:p>
        </p:txBody>
      </p:sp>
      <p:sp>
        <p:nvSpPr>
          <p:cNvPr id="12" name="กล่องข้อความ 11"/>
          <p:cNvSpPr txBox="1"/>
          <p:nvPr/>
        </p:nvSpPr>
        <p:spPr>
          <a:xfrm>
            <a:off x="9051634" y="5680412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h-TH" b="1" dirty="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9" name="กล่องข้อความ 18"/>
          <p:cNvSpPr txBox="1"/>
          <p:nvPr/>
        </p:nvSpPr>
        <p:spPr>
          <a:xfrm>
            <a:off x="4873680" y="2590452"/>
            <a:ext cx="6960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en-US" dirty="0"/>
              <a:t>age </a:t>
            </a:r>
            <a:endParaRPr lang="th-TH" dirty="0"/>
          </a:p>
        </p:txBody>
      </p:sp>
      <p:sp>
        <p:nvSpPr>
          <p:cNvPr id="20" name="กล่องข้อความ 19"/>
          <p:cNvSpPr txBox="1"/>
          <p:nvPr/>
        </p:nvSpPr>
        <p:spPr>
          <a:xfrm>
            <a:off x="3848483" y="4102647"/>
            <a:ext cx="6286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en-US" dirty="0"/>
              <a:t>Dog</a:t>
            </a:r>
            <a:endParaRPr lang="th-TH" dirty="0"/>
          </a:p>
        </p:txBody>
      </p:sp>
      <p:pic>
        <p:nvPicPr>
          <p:cNvPr id="1028" name="Picture 4" descr="https://lh4.googleusercontent.com/GXKMP3Jdk-qEfmu99jUgXJgUOP3YP85BSptcuKrgyhjKzcYuiV-ulcLtM_XvVSjkcRE3p-krwtsGic1O0GCLx5g_jHvCmNZz2uArZ0U5E8z8S9avszBCDYpCwkmcDd2DCTZP5Mx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1777" y="1601450"/>
            <a:ext cx="2253856" cy="3370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กล่องข้อความ 12"/>
          <p:cNvSpPr txBox="1"/>
          <p:nvPr/>
        </p:nvSpPr>
        <p:spPr>
          <a:xfrm>
            <a:off x="5912072" y="2232160"/>
            <a:ext cx="3161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9</a:t>
            </a:r>
          </a:p>
        </p:txBody>
      </p:sp>
      <p:sp>
        <p:nvSpPr>
          <p:cNvPr id="14" name="กล่องข้อความ 13"/>
          <p:cNvSpPr txBox="1"/>
          <p:nvPr/>
        </p:nvSpPr>
        <p:spPr>
          <a:xfrm>
            <a:off x="3799236" y="2977788"/>
            <a:ext cx="15648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น้อยกว่า 20</a:t>
            </a:r>
            <a:r>
              <a:rPr lang="en-US" dirty="0"/>
              <a:t> </a:t>
            </a:r>
            <a:endParaRPr lang="th-TH" dirty="0"/>
          </a:p>
        </p:txBody>
      </p:sp>
      <p:sp>
        <p:nvSpPr>
          <p:cNvPr id="15" name="กล่องข้อความ 14"/>
          <p:cNvSpPr txBox="1"/>
          <p:nvPr/>
        </p:nvSpPr>
        <p:spPr>
          <a:xfrm>
            <a:off x="4868011" y="4448677"/>
            <a:ext cx="10631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en-US" dirty="0"/>
              <a:t>number</a:t>
            </a:r>
            <a:endParaRPr lang="th-TH" dirty="0"/>
          </a:p>
        </p:txBody>
      </p:sp>
      <p:sp>
        <p:nvSpPr>
          <p:cNvPr id="16" name="กล่องข้อความ 15"/>
          <p:cNvSpPr txBox="1"/>
          <p:nvPr/>
        </p:nvSpPr>
        <p:spPr>
          <a:xfrm>
            <a:off x="3846617" y="4827881"/>
            <a:ext cx="13949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มากกว่า </a:t>
            </a:r>
            <a:r>
              <a:rPr lang="en-US" dirty="0"/>
              <a:t>5 </a:t>
            </a:r>
            <a:endParaRPr lang="th-TH" dirty="0"/>
          </a:p>
        </p:txBody>
      </p:sp>
      <p:sp>
        <p:nvSpPr>
          <p:cNvPr id="17" name="กล่องข้อความ 16"/>
          <p:cNvSpPr txBox="1"/>
          <p:nvPr/>
        </p:nvSpPr>
        <p:spPr>
          <a:xfrm>
            <a:off x="5167217" y="5157192"/>
            <a:ext cx="5693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en-US" dirty="0"/>
              <a:t>Cat</a:t>
            </a:r>
            <a:endParaRPr lang="th-TH" dirty="0"/>
          </a:p>
        </p:txBody>
      </p:sp>
      <p:sp>
        <p:nvSpPr>
          <p:cNvPr id="18" name="กล่องข้อความ 17"/>
          <p:cNvSpPr txBox="1"/>
          <p:nvPr/>
        </p:nvSpPr>
        <p:spPr>
          <a:xfrm>
            <a:off x="3851920" y="5949280"/>
            <a:ext cx="9220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en-US" dirty="0"/>
              <a:t>Rabbit</a:t>
            </a:r>
            <a:endParaRPr lang="th-TH" dirty="0"/>
          </a:p>
        </p:txBody>
      </p:sp>
      <p:sp>
        <p:nvSpPr>
          <p:cNvPr id="21" name="กล่องข้อความ 20"/>
          <p:cNvSpPr txBox="1"/>
          <p:nvPr/>
        </p:nvSpPr>
        <p:spPr>
          <a:xfrm>
            <a:off x="8028384" y="3649961"/>
            <a:ext cx="5693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en-US" dirty="0"/>
              <a:t>Cat</a:t>
            </a:r>
            <a:endParaRPr lang="th-TH" dirty="0"/>
          </a:p>
        </p:txBody>
      </p:sp>
      <p:sp>
        <p:nvSpPr>
          <p:cNvPr id="22" name="กล่องข้อความ 21"/>
          <p:cNvSpPr txBox="1"/>
          <p:nvPr/>
        </p:nvSpPr>
        <p:spPr>
          <a:xfrm>
            <a:off x="6913468" y="4005064"/>
            <a:ext cx="19143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ตัวแปร</a:t>
            </a:r>
            <a:r>
              <a:rPr lang="en-US" dirty="0"/>
              <a:t> number</a:t>
            </a:r>
            <a:endParaRPr lang="th-TH" dirty="0"/>
          </a:p>
        </p:txBody>
      </p:sp>
      <p:sp>
        <p:nvSpPr>
          <p:cNvPr id="23" name="กล่องข้อความ 22"/>
          <p:cNvSpPr txBox="1"/>
          <p:nvPr/>
        </p:nvSpPr>
        <p:spPr>
          <a:xfrm>
            <a:off x="6240431" y="4396993"/>
            <a:ext cx="226376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h-TH"/>
            </a:defPPr>
            <a:lvl1pPr>
              <a:defRPr b="1">
                <a:effectLst>
                  <a:glow rad="127000">
                    <a:srgbClr val="FFFF00"/>
                  </a:glow>
                </a:effectLst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dirty="0"/>
              <a:t>มีค่าเป็น 10 ทำ</a:t>
            </a:r>
            <a:r>
              <a:rPr lang="th-TH" dirty="0" smtClean="0"/>
              <a:t>ให้</a:t>
            </a:r>
          </a:p>
          <a:p>
            <a:r>
              <a:rPr lang="th-TH" dirty="0" smtClean="0"/>
              <a:t>เงื่อนไข </a:t>
            </a:r>
            <a:r>
              <a:rPr lang="th-TH" dirty="0"/>
              <a:t>เป็น จริง</a:t>
            </a:r>
            <a:r>
              <a:rPr lang="en-US" dirty="0"/>
              <a:t> </a:t>
            </a:r>
            <a:endParaRPr lang="th-TH" dirty="0" smtClean="0"/>
          </a:p>
          <a:p>
            <a:r>
              <a:rPr lang="th-TH" dirty="0" smtClean="0"/>
              <a:t>ดังนั้นจึง </a:t>
            </a:r>
            <a:r>
              <a:rPr lang="th-TH" dirty="0"/>
              <a:t>พูดว่า</a:t>
            </a:r>
            <a:r>
              <a:rPr lang="en-US" dirty="0"/>
              <a:t> Cat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3513415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1" grpId="0"/>
      <p:bldP spid="19" grpId="0"/>
      <p:bldP spid="20" grpId="0"/>
      <p:bldP spid="13" grpId="0"/>
      <p:bldP spid="14" grpId="0"/>
      <p:bldP spid="15" grpId="0"/>
      <p:bldP spid="16" grpId="0"/>
      <p:bldP spid="17" grpId="0"/>
      <p:bldP spid="18" grpId="0"/>
      <p:bldP spid="21" grpId="0"/>
      <p:bldP spid="22" grpId="0"/>
      <p:bldP spid="2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3392</TotalTime>
  <Words>2215</Words>
  <Application>Microsoft Office PowerPoint</Application>
  <PresentationFormat>On-screen Show (4:3)</PresentationFormat>
  <Paragraphs>621</Paragraphs>
  <Slides>52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Flow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Winner…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แนวคิดเชิงนามธรรม</dc:title>
  <dc:creator>Tassanee Krongtong</dc:creator>
  <cp:lastModifiedBy>Tassanee Krongtong</cp:lastModifiedBy>
  <cp:revision>410</cp:revision>
  <dcterms:created xsi:type="dcterms:W3CDTF">2017-10-16T06:48:49Z</dcterms:created>
  <dcterms:modified xsi:type="dcterms:W3CDTF">2019-07-02T01:06:29Z</dcterms:modified>
</cp:coreProperties>
</file>